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256" r:id="rId2"/>
    <p:sldId id="257" r:id="rId3"/>
    <p:sldId id="292" r:id="rId4"/>
    <p:sldId id="289" r:id="rId5"/>
    <p:sldId id="293" r:id="rId6"/>
    <p:sldId id="294" r:id="rId7"/>
    <p:sldId id="295" r:id="rId8"/>
    <p:sldId id="301" r:id="rId9"/>
    <p:sldId id="296" r:id="rId10"/>
    <p:sldId id="297" r:id="rId11"/>
    <p:sldId id="298" r:id="rId12"/>
    <p:sldId id="299" r:id="rId13"/>
    <p:sldId id="300" r:id="rId14"/>
    <p:sldId id="302" r:id="rId15"/>
    <p:sldId id="303" r:id="rId16"/>
    <p:sldId id="308" r:id="rId17"/>
    <p:sldId id="304" r:id="rId18"/>
    <p:sldId id="305" r:id="rId19"/>
    <p:sldId id="306" r:id="rId20"/>
    <p:sldId id="307" r:id="rId21"/>
    <p:sldId id="309" r:id="rId22"/>
    <p:sldId id="312" r:id="rId23"/>
    <p:sldId id="310" r:id="rId24"/>
    <p:sldId id="31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94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AB0F1-D045-400F-9ADF-ACCC7BB732CA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22D3D-2988-4600-BD39-9B6CBC0F6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446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1CFEB0F-F2BE-4DF2-BF30-C45F6B6AF455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WDV 101 </a:t>
            </a:r>
            <a:r>
              <a:rPr lang="en-US" b="0" smtClean="0">
                <a:effectLst/>
              </a:rPr>
              <a:t>Intro </a:t>
            </a:r>
            <a:r>
              <a:rPr lang="en-US" b="0" dirty="0">
                <a:effectLst/>
              </a:rPr>
              <a:t>to Website Development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581400"/>
            <a:ext cx="7854696" cy="1752600"/>
          </a:xfrm>
        </p:spPr>
        <p:txBody>
          <a:bodyPr/>
          <a:lstStyle/>
          <a:p>
            <a:r>
              <a:rPr lang="en-US" dirty="0" smtClean="0"/>
              <a:t>Tutorial #8 – Creating Data Tables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98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229600" cy="1143000"/>
          </a:xfrm>
        </p:spPr>
        <p:txBody>
          <a:bodyPr/>
          <a:lstStyle/>
          <a:p>
            <a:r>
              <a:rPr lang="en-US" dirty="0" smtClean="0"/>
              <a:t>Tutorial #6 Review – Layouts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Two Column Fixed Width, Three Column Fixed Width</a:t>
            </a:r>
          </a:p>
          <a:p>
            <a:r>
              <a:rPr lang="en-US" dirty="0" smtClean="0"/>
              <a:t>&lt;header&gt; &lt;footer&gt; &lt;</a:t>
            </a:r>
            <a:r>
              <a:rPr lang="en-US" dirty="0" err="1" smtClean="0"/>
              <a:t>nav</a:t>
            </a:r>
            <a:r>
              <a:rPr lang="en-US" dirty="0" smtClean="0"/>
              <a:t>&gt; &lt;aside&gt; &lt;section id=“main”&gt;</a:t>
            </a:r>
          </a:p>
          <a:p>
            <a:r>
              <a:rPr lang="en-US" dirty="0" smtClean="0"/>
              <a:t>Class VS. ID</a:t>
            </a:r>
          </a:p>
          <a:p>
            <a:r>
              <a:rPr lang="en-US" dirty="0" smtClean="0"/>
              <a:t>Container</a:t>
            </a:r>
          </a:p>
          <a:p>
            <a:r>
              <a:rPr lang="en-US" dirty="0" smtClean="0"/>
              <a:t>Universal Selector (*) </a:t>
            </a:r>
          </a:p>
          <a:p>
            <a:r>
              <a:rPr lang="en-US" dirty="0" smtClean="0"/>
              <a:t>Box-Shadow and Box-Radius </a:t>
            </a:r>
          </a:p>
          <a:p>
            <a:r>
              <a:rPr lang="en-US" dirty="0" smtClean="0"/>
              <a:t>Figure Element (&lt;figure&gt; and &lt;</a:t>
            </a:r>
            <a:r>
              <a:rPr lang="en-US" dirty="0" err="1" smtClean="0"/>
              <a:t>figcaption</a:t>
            </a:r>
            <a:r>
              <a:rPr lang="en-US" dirty="0" smtClean="0"/>
              <a:t>&gt;)</a:t>
            </a:r>
          </a:p>
          <a:p>
            <a:r>
              <a:rPr lang="en-US" dirty="0" smtClean="0"/>
              <a:t>Layouts in Dreamweaver </a:t>
            </a:r>
          </a:p>
        </p:txBody>
      </p:sp>
    </p:spTree>
    <p:extLst>
      <p:ext uri="{BB962C8B-B14F-4D97-AF65-F5344CB8AC3E}">
        <p14:creationId xmlns:p14="http://schemas.microsoft.com/office/powerpoint/2010/main" val="394088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229600" cy="1143000"/>
          </a:xfrm>
        </p:spPr>
        <p:txBody>
          <a:bodyPr/>
          <a:lstStyle/>
          <a:p>
            <a:r>
              <a:rPr lang="en-US" dirty="0" smtClean="0"/>
              <a:t>Tutorial #7 Review – Layouts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Liquid layouts use % instead of a fixed width __</a:t>
            </a:r>
            <a:r>
              <a:rPr lang="en-US" dirty="0" err="1" smtClean="0"/>
              <a:t>px</a:t>
            </a:r>
            <a:r>
              <a:rPr lang="en-US" dirty="0" smtClean="0"/>
              <a:t>;</a:t>
            </a:r>
          </a:p>
          <a:p>
            <a:r>
              <a:rPr lang="en-US" dirty="0" smtClean="0"/>
              <a:t>Min-width, Max-width</a:t>
            </a:r>
          </a:p>
          <a:p>
            <a:r>
              <a:rPr lang="en-US" dirty="0" smtClean="0"/>
              <a:t>Print Styles</a:t>
            </a:r>
          </a:p>
          <a:p>
            <a:r>
              <a:rPr lang="en-US" dirty="0" smtClean="0"/>
              <a:t>Media Attribute </a:t>
            </a:r>
          </a:p>
          <a:p>
            <a:pPr marL="0" indent="0">
              <a:buNone/>
            </a:pPr>
            <a:r>
              <a:rPr lang="en-US" dirty="0"/>
              <a:t>&lt;link </a:t>
            </a:r>
            <a:r>
              <a:rPr lang="en-US" dirty="0" err="1"/>
              <a:t>rel</a:t>
            </a:r>
            <a:r>
              <a:rPr lang="en-US" dirty="0"/>
              <a:t>=“</a:t>
            </a:r>
            <a:r>
              <a:rPr lang="en-US" dirty="0" err="1" smtClean="0"/>
              <a:t>stylesheet</a:t>
            </a:r>
            <a:r>
              <a:rPr lang="en-US" dirty="0" smtClean="0"/>
              <a:t> </a:t>
            </a:r>
            <a:r>
              <a:rPr lang="en-US" dirty="0"/>
              <a:t>media=“screen” /&gt;</a:t>
            </a:r>
          </a:p>
          <a:p>
            <a:pPr marL="0" indent="0">
              <a:buNone/>
            </a:pPr>
            <a:r>
              <a:rPr lang="en-US" dirty="0"/>
              <a:t>&lt;link </a:t>
            </a:r>
            <a:r>
              <a:rPr lang="en-US" dirty="0" err="1"/>
              <a:t>rel</a:t>
            </a:r>
            <a:r>
              <a:rPr lang="en-US" dirty="0"/>
              <a:t>=“</a:t>
            </a:r>
            <a:r>
              <a:rPr lang="en-US" dirty="0" err="1" smtClean="0"/>
              <a:t>stylesheet</a:t>
            </a:r>
            <a:r>
              <a:rPr lang="en-US" dirty="0" smtClean="0"/>
              <a:t> </a:t>
            </a:r>
            <a:r>
              <a:rPr lang="en-US" dirty="0"/>
              <a:t>media=“print” </a:t>
            </a:r>
            <a:r>
              <a:rPr lang="en-US" dirty="0" smtClean="0"/>
              <a:t>/&gt;</a:t>
            </a:r>
          </a:p>
          <a:p>
            <a:r>
              <a:rPr lang="en-US" dirty="0" smtClean="0"/>
              <a:t>@page </a:t>
            </a:r>
          </a:p>
          <a:p>
            <a:r>
              <a:rPr lang="en-US" dirty="0" smtClean="0"/>
              <a:t>Display Property (</a:t>
            </a:r>
            <a:r>
              <a:rPr lang="en-US" dirty="0" err="1"/>
              <a:t>display:none</a:t>
            </a:r>
            <a:r>
              <a:rPr lang="en-US" dirty="0" smtClean="0"/>
              <a:t>;)</a:t>
            </a:r>
          </a:p>
          <a:p>
            <a:r>
              <a:rPr lang="en-US" dirty="0" smtClean="0"/>
              <a:t>Display VS Visibility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7217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8229600" cy="1143000"/>
          </a:xfrm>
        </p:spPr>
        <p:txBody>
          <a:bodyPr/>
          <a:lstStyle/>
          <a:p>
            <a:r>
              <a:rPr lang="en-US"/>
              <a:t>Display </a:t>
            </a:r>
            <a:r>
              <a:rPr lang="en-US" smtClean="0"/>
              <a:t>vs. </a:t>
            </a:r>
            <a:r>
              <a:rPr lang="en-US" dirty="0"/>
              <a:t>Visibility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57800"/>
            <a:ext cx="8229600" cy="106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Left is </a:t>
            </a:r>
            <a:r>
              <a:rPr lang="en-US" dirty="0" err="1" smtClean="0"/>
              <a:t>display:none</a:t>
            </a:r>
            <a:r>
              <a:rPr lang="en-US" dirty="0" smtClean="0"/>
              <a:t>, right is Visibility: hidden</a:t>
            </a:r>
          </a:p>
          <a:p>
            <a:pPr marL="0" indent="0">
              <a:buNone/>
            </a:pPr>
            <a:r>
              <a:rPr lang="en-US" dirty="0" smtClean="0"/>
              <a:t>In this case clearing the footer removed the </a:t>
            </a:r>
            <a:r>
              <a:rPr lang="en-US" dirty="0" err="1" smtClean="0"/>
              <a:t>clear:both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74396"/>
            <a:ext cx="41529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957" y="1741033"/>
            <a:ext cx="4257675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383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/>
              <a:t>&lt;table&gt;</a:t>
            </a:r>
            <a:r>
              <a:rPr lang="en-US" dirty="0" smtClean="0"/>
              <a:t> element used to create the table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title</a:t>
            </a:r>
            <a:r>
              <a:rPr lang="en-US" dirty="0" smtClean="0"/>
              <a:t> attribute used to describe table content</a:t>
            </a:r>
          </a:p>
          <a:p>
            <a:pPr lvl="1"/>
            <a:r>
              <a:rPr lang="en-US" dirty="0" smtClean="0"/>
              <a:t>Displays on mouse hover</a:t>
            </a:r>
          </a:p>
          <a:p>
            <a:r>
              <a:rPr lang="en-US" dirty="0" smtClean="0"/>
              <a:t>The &lt;</a:t>
            </a:r>
            <a:r>
              <a:rPr lang="en-US" b="1" dirty="0" smtClean="0"/>
              <a:t>caption&gt;</a:t>
            </a:r>
            <a:r>
              <a:rPr lang="en-US" dirty="0" smtClean="0"/>
              <a:t> element used to create a visible caption for the table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&lt;table title = “</a:t>
            </a:r>
            <a:r>
              <a:rPr lang="en-US" dirty="0" err="1" smtClean="0"/>
              <a:t>tabletitle</a:t>
            </a:r>
            <a:r>
              <a:rPr lang="en-US" dirty="0" smtClean="0"/>
              <a:t>”&gt;</a:t>
            </a:r>
          </a:p>
          <a:p>
            <a:pPr marL="0" indent="0">
              <a:buNone/>
            </a:pPr>
            <a:r>
              <a:rPr lang="en-US" dirty="0" smtClean="0"/>
              <a:t>	&lt;caption&gt; Caption &lt;/caption&gt;</a:t>
            </a:r>
          </a:p>
          <a:p>
            <a:pPr marL="0" indent="0">
              <a:buNone/>
            </a:pPr>
            <a:r>
              <a:rPr lang="en-US" dirty="0" smtClean="0"/>
              <a:t>&lt;/table&gt;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08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Rows and Cells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table row </a:t>
            </a:r>
            <a:r>
              <a:rPr lang="en-US" b="1" dirty="0" smtClean="0"/>
              <a:t>&lt;</a:t>
            </a:r>
            <a:r>
              <a:rPr lang="en-US" b="1" dirty="0" err="1" smtClean="0"/>
              <a:t>tr</a:t>
            </a:r>
            <a:r>
              <a:rPr lang="en-US" b="1" dirty="0" smtClean="0"/>
              <a:t>&gt; </a:t>
            </a:r>
            <a:r>
              <a:rPr lang="en-US" dirty="0"/>
              <a:t>e</a:t>
            </a:r>
            <a:r>
              <a:rPr lang="en-US" dirty="0" smtClean="0"/>
              <a:t>lement is used to create a row</a:t>
            </a:r>
          </a:p>
          <a:p>
            <a:r>
              <a:rPr lang="en-US" dirty="0" smtClean="0"/>
              <a:t>Good practice to end the </a:t>
            </a:r>
            <a:r>
              <a:rPr lang="en-US" dirty="0" err="1" smtClean="0"/>
              <a:t>tr</a:t>
            </a:r>
            <a:r>
              <a:rPr lang="en-US" dirty="0" smtClean="0"/>
              <a:t> right after starting it</a:t>
            </a:r>
          </a:p>
          <a:p>
            <a:r>
              <a:rPr lang="en-US" dirty="0" smtClean="0"/>
              <a:t>Use space to make it easier to read.</a:t>
            </a:r>
          </a:p>
          <a:p>
            <a:r>
              <a:rPr lang="en-US" dirty="0" smtClean="0"/>
              <a:t>Must create a </a:t>
            </a:r>
            <a:r>
              <a:rPr lang="en-US" dirty="0" err="1" smtClean="0"/>
              <a:t>tr</a:t>
            </a:r>
            <a:r>
              <a:rPr lang="en-US" dirty="0" smtClean="0"/>
              <a:t> for each row in the table. If your table is 4x4 (4 rows 4 columns) you would need 4 TRs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&lt;</a:t>
            </a:r>
            <a:r>
              <a:rPr lang="en-US" dirty="0" err="1" smtClean="0"/>
              <a:t>tr</a:t>
            </a:r>
            <a:r>
              <a:rPr lang="en-US" dirty="0" smtClean="0"/>
              <a:t>&gt;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row data goes here</a:t>
            </a:r>
          </a:p>
          <a:p>
            <a:pPr marL="0" indent="0">
              <a:buNone/>
            </a:pPr>
            <a:r>
              <a:rPr lang="en-US" dirty="0" smtClean="0"/>
              <a:t>&lt;/</a:t>
            </a:r>
            <a:r>
              <a:rPr lang="en-US" dirty="0" err="1" smtClean="0"/>
              <a:t>tr</a:t>
            </a:r>
            <a:r>
              <a:rPr lang="en-US" dirty="0" smtClean="0"/>
              <a:t>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39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Rows and Cells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table data </a:t>
            </a:r>
            <a:r>
              <a:rPr lang="en-US" b="1" dirty="0" smtClean="0"/>
              <a:t>&lt;td&gt; </a:t>
            </a:r>
            <a:r>
              <a:rPr lang="en-US" dirty="0"/>
              <a:t>e</a:t>
            </a:r>
            <a:r>
              <a:rPr lang="en-US" dirty="0" smtClean="0"/>
              <a:t>lement is used to create a table cell</a:t>
            </a:r>
          </a:p>
          <a:p>
            <a:r>
              <a:rPr lang="en-US" dirty="0" smtClean="0"/>
              <a:t>Goes between the table row element</a:t>
            </a:r>
          </a:p>
          <a:p>
            <a:r>
              <a:rPr lang="en-US" dirty="0" smtClean="0"/>
              <a:t>Need a td for each cell</a:t>
            </a:r>
          </a:p>
          <a:p>
            <a:pPr marL="0" indent="0">
              <a:buNone/>
            </a:pPr>
            <a:r>
              <a:rPr lang="en-US" dirty="0" smtClean="0"/>
              <a:t>&lt;table&gt;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&lt;</a:t>
            </a:r>
            <a:r>
              <a:rPr lang="en-US" dirty="0" err="1" smtClean="0"/>
              <a:t>tr</a:t>
            </a:r>
            <a:r>
              <a:rPr lang="en-US" dirty="0" smtClean="0"/>
              <a:t>&gt;</a:t>
            </a:r>
          </a:p>
          <a:p>
            <a:pPr marL="0" indent="0">
              <a:buNone/>
            </a:pPr>
            <a:r>
              <a:rPr lang="en-US" dirty="0" smtClean="0"/>
              <a:t>  &lt;td&gt; cell1&lt;/td&gt;</a:t>
            </a:r>
          </a:p>
          <a:p>
            <a:pPr marL="0" indent="0">
              <a:buNone/>
            </a:pPr>
            <a:r>
              <a:rPr lang="en-US" dirty="0" smtClean="0"/>
              <a:t>  &lt;td&gt; cell2&lt;/td&gt;</a:t>
            </a: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&lt;/</a:t>
            </a:r>
            <a:r>
              <a:rPr lang="en-US" dirty="0" err="1" smtClean="0"/>
              <a:t>tr</a:t>
            </a:r>
            <a:r>
              <a:rPr lang="en-US" dirty="0" smtClean="0"/>
              <a:t>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89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Headers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table header </a:t>
            </a:r>
            <a:r>
              <a:rPr lang="en-US" b="1" dirty="0" smtClean="0"/>
              <a:t>&lt;</a:t>
            </a:r>
            <a:r>
              <a:rPr lang="en-US" b="1" dirty="0" err="1" smtClean="0"/>
              <a:t>th</a:t>
            </a:r>
            <a:r>
              <a:rPr lang="en-US" b="1" dirty="0" smtClean="0"/>
              <a:t>&gt; </a:t>
            </a:r>
            <a:r>
              <a:rPr lang="en-US" dirty="0" smtClean="0"/>
              <a:t>element to format differently from a cell.</a:t>
            </a:r>
          </a:p>
          <a:p>
            <a:r>
              <a:rPr lang="en-US" dirty="0" smtClean="0"/>
              <a:t>In most cases the table header centers text and makes it bold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&lt;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 smtClean="0"/>
              <a:t>	&lt;</a:t>
            </a:r>
            <a:r>
              <a:rPr lang="en-US" dirty="0" err="1"/>
              <a:t>th</a:t>
            </a:r>
            <a:r>
              <a:rPr lang="en-US" dirty="0"/>
              <a:t>&gt;Heading 1 &lt;/</a:t>
            </a:r>
            <a:r>
              <a:rPr lang="en-US" dirty="0" err="1"/>
              <a:t>th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&lt;</a:t>
            </a:r>
            <a:r>
              <a:rPr lang="en-US" dirty="0" err="1"/>
              <a:t>th</a:t>
            </a:r>
            <a:r>
              <a:rPr lang="en-US" dirty="0"/>
              <a:t>&gt;Heading 2 &lt;/</a:t>
            </a:r>
            <a:r>
              <a:rPr lang="en-US" dirty="0" err="1"/>
              <a:t>th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 smtClean="0"/>
              <a:t>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5473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Table Borders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Table borders are the horizontal and vertical lines that surround the table</a:t>
            </a:r>
          </a:p>
          <a:p>
            <a:r>
              <a:rPr lang="en-US" dirty="0" smtClean="0"/>
              <a:t>Also known as gridlines</a:t>
            </a:r>
          </a:p>
          <a:p>
            <a:r>
              <a:rPr lang="en-US" dirty="0" smtClean="0"/>
              <a:t>Use the </a:t>
            </a:r>
            <a:r>
              <a:rPr lang="en-US" b="1" dirty="0" smtClean="0"/>
              <a:t>border</a:t>
            </a:r>
            <a:r>
              <a:rPr lang="en-US" dirty="0" smtClean="0"/>
              <a:t> property to set the border in pixels</a:t>
            </a:r>
          </a:p>
          <a:p>
            <a:r>
              <a:rPr lang="en-US" dirty="0" smtClean="0"/>
              <a:t>In CSS:</a:t>
            </a:r>
          </a:p>
          <a:p>
            <a:pPr lvl="1"/>
            <a:r>
              <a:rPr lang="en-US" dirty="0" smtClean="0"/>
              <a:t>Table – Create the outside edge of the table	</a:t>
            </a:r>
          </a:p>
          <a:p>
            <a:pPr lvl="1"/>
            <a:r>
              <a:rPr lang="en-US" dirty="0" err="1" smtClean="0"/>
              <a:t>Th</a:t>
            </a:r>
            <a:r>
              <a:rPr lang="en-US" dirty="0" smtClean="0"/>
              <a:t>, td – Create the gridlines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84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8229600" cy="1143000"/>
          </a:xfrm>
        </p:spPr>
        <p:txBody>
          <a:bodyPr/>
          <a:lstStyle/>
          <a:p>
            <a:r>
              <a:rPr lang="en-US" dirty="0" smtClean="0"/>
              <a:t>Table - HTML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		&lt;table title</a:t>
            </a:r>
            <a:r>
              <a:rPr lang="en-US" dirty="0" smtClean="0"/>
              <a:t>=“Example"&gt;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	&lt;caption&gt; </a:t>
            </a:r>
            <a:r>
              <a:rPr lang="en-US" dirty="0" smtClean="0"/>
              <a:t>Example&lt;/</a:t>
            </a:r>
            <a:r>
              <a:rPr lang="en-US" dirty="0"/>
              <a:t>caption&gt;</a:t>
            </a:r>
          </a:p>
          <a:p>
            <a:pPr marL="0" indent="0">
              <a:buNone/>
            </a:pPr>
            <a:r>
              <a:rPr lang="en-US" dirty="0"/>
              <a:t>			</a:t>
            </a:r>
          </a:p>
          <a:p>
            <a:pPr marL="0" indent="0">
              <a:buNone/>
            </a:pPr>
            <a:r>
              <a:rPr lang="en-US" dirty="0"/>
              <a:t>		  &lt;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			&lt;</a:t>
            </a:r>
            <a:r>
              <a:rPr lang="en-US" dirty="0" err="1"/>
              <a:t>th</a:t>
            </a:r>
            <a:r>
              <a:rPr lang="en-US" dirty="0"/>
              <a:t>&gt;Heading 1 &lt;/</a:t>
            </a:r>
            <a:r>
              <a:rPr lang="en-US" dirty="0" err="1"/>
              <a:t>th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			&lt;</a:t>
            </a:r>
            <a:r>
              <a:rPr lang="en-US" dirty="0" err="1"/>
              <a:t>th</a:t>
            </a:r>
            <a:r>
              <a:rPr lang="en-US" dirty="0"/>
              <a:t>&gt;Heading 2 &lt;/</a:t>
            </a:r>
            <a:r>
              <a:rPr lang="en-US" dirty="0" err="1"/>
              <a:t>th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		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		&lt;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			&lt;td&gt;Cell1&lt;/td&gt;</a:t>
            </a:r>
          </a:p>
          <a:p>
            <a:pPr marL="0" indent="0">
              <a:buNone/>
            </a:pPr>
            <a:r>
              <a:rPr lang="en-US" dirty="0"/>
              <a:t>			&lt;td&gt;Cell2&lt;/td&gt;</a:t>
            </a:r>
          </a:p>
          <a:p>
            <a:pPr marL="0" indent="0">
              <a:buNone/>
            </a:pPr>
            <a:r>
              <a:rPr lang="en-US" dirty="0"/>
              <a:t>		  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		&lt;/table&gt;	</a:t>
            </a:r>
          </a:p>
        </p:txBody>
      </p:sp>
    </p:spTree>
    <p:extLst>
      <p:ext uri="{BB962C8B-B14F-4D97-AF65-F5344CB8AC3E}">
        <p14:creationId xmlns:p14="http://schemas.microsoft.com/office/powerpoint/2010/main" val="149699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Style - CSS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	table {</a:t>
            </a:r>
          </a:p>
          <a:p>
            <a:pPr marL="0" indent="0">
              <a:buNone/>
            </a:pPr>
            <a:r>
              <a:rPr lang="en-US" dirty="0"/>
              <a:t>		border: solid 5px black;</a:t>
            </a:r>
          </a:p>
          <a:p>
            <a:pPr marL="0" indent="0">
              <a:buNone/>
            </a:pPr>
            <a:r>
              <a:rPr lang="en-US" dirty="0"/>
              <a:t>	}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th</a:t>
            </a:r>
            <a:r>
              <a:rPr lang="en-US" dirty="0"/>
              <a:t>, td{</a:t>
            </a:r>
          </a:p>
          <a:p>
            <a:pPr marL="0" indent="0">
              <a:buNone/>
            </a:pPr>
            <a:r>
              <a:rPr lang="en-US" dirty="0"/>
              <a:t>		border: solid 3px navy;</a:t>
            </a:r>
          </a:p>
          <a:p>
            <a:pPr marL="0" indent="0">
              <a:buNone/>
            </a:pPr>
            <a:r>
              <a:rPr lang="en-US" dirty="0"/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372468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Displaying Empty cells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use the empty-cells property on the td selector to show the empty cell</a:t>
            </a:r>
          </a:p>
          <a:p>
            <a:r>
              <a:rPr lang="en-US" dirty="0" smtClean="0"/>
              <a:t>Without the gridlines will not display</a:t>
            </a:r>
          </a:p>
          <a:p>
            <a:pPr marL="0" indent="0">
              <a:buNone/>
            </a:pPr>
            <a:r>
              <a:rPr lang="en-US" dirty="0"/>
              <a:t>t</a:t>
            </a:r>
            <a:r>
              <a:rPr lang="en-US" dirty="0" smtClean="0"/>
              <a:t>d{</a:t>
            </a:r>
          </a:p>
          <a:p>
            <a:pPr marL="0" indent="0">
              <a:buNone/>
            </a:pPr>
            <a:r>
              <a:rPr lang="en-US" dirty="0" smtClean="0"/>
              <a:t>	empty-cells: show;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r>
              <a:rPr lang="en-US" dirty="0" smtClean="0"/>
              <a:t>Prior to this property you would have to put &amp;</a:t>
            </a:r>
            <a:r>
              <a:rPr lang="en-US" dirty="0" err="1" smtClean="0"/>
              <a:t>nbsp</a:t>
            </a:r>
            <a:r>
              <a:rPr lang="en-US" dirty="0" smtClean="0"/>
              <a:t>; in the specific cell (or all cells that needed it)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14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Merging Cells in Columns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Combine adjacent cells using following attributes</a:t>
            </a:r>
          </a:p>
          <a:p>
            <a:pPr lvl="1"/>
            <a:r>
              <a:rPr lang="en-US" dirty="0" err="1" smtClean="0"/>
              <a:t>Colspan</a:t>
            </a:r>
            <a:endParaRPr lang="en-US" dirty="0" smtClean="0"/>
          </a:p>
          <a:p>
            <a:pPr lvl="1"/>
            <a:r>
              <a:rPr lang="en-US" dirty="0" err="1" smtClean="0"/>
              <a:t>Rowspan</a:t>
            </a:r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he number of rows or columns to merge as the attribute values.</a:t>
            </a:r>
          </a:p>
          <a:p>
            <a:r>
              <a:rPr lang="en-US" dirty="0" smtClean="0"/>
              <a:t>Should be placed in the cell where it starts</a:t>
            </a:r>
          </a:p>
          <a:p>
            <a:r>
              <a:rPr lang="en-US" dirty="0" smtClean="0"/>
              <a:t>All empty cells should be removed</a:t>
            </a:r>
          </a:p>
          <a:p>
            <a:pPr marL="0" indent="0">
              <a:buNone/>
            </a:pPr>
            <a:r>
              <a:rPr lang="en-US" dirty="0" smtClean="0"/>
              <a:t>&lt;td </a:t>
            </a:r>
            <a:r>
              <a:rPr lang="en-US" dirty="0" err="1" smtClean="0"/>
              <a:t>colspan</a:t>
            </a:r>
            <a:r>
              <a:rPr lang="en-US" dirty="0" smtClean="0"/>
              <a:t>=“value” &gt; &lt;/td&gt;</a:t>
            </a:r>
          </a:p>
          <a:p>
            <a:pPr marL="0" indent="0">
              <a:buNone/>
            </a:pPr>
            <a:r>
              <a:rPr lang="en-US" dirty="0" smtClean="0"/>
              <a:t>&lt;td </a:t>
            </a:r>
            <a:r>
              <a:rPr lang="en-US" dirty="0" err="1" smtClean="0"/>
              <a:t>rowspan</a:t>
            </a:r>
            <a:r>
              <a:rPr lang="en-US" dirty="0" smtClean="0"/>
              <a:t>=“value” &gt; &lt;/td&gt;</a:t>
            </a:r>
          </a:p>
        </p:txBody>
      </p:sp>
    </p:spTree>
    <p:extLst>
      <p:ext uri="{BB962C8B-B14F-4D97-AF65-F5344CB8AC3E}">
        <p14:creationId xmlns:p14="http://schemas.microsoft.com/office/powerpoint/2010/main" val="169768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Collapsing Internal Borders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default each cell has it own border</a:t>
            </a:r>
          </a:p>
          <a:p>
            <a:r>
              <a:rPr lang="en-US" dirty="0" smtClean="0"/>
              <a:t>This can lead to a double edge line</a:t>
            </a:r>
          </a:p>
          <a:p>
            <a:r>
              <a:rPr lang="en-US" dirty="0" smtClean="0"/>
              <a:t>Border-collapse:</a:t>
            </a:r>
          </a:p>
          <a:p>
            <a:pPr lvl="1"/>
            <a:r>
              <a:rPr lang="en-US" dirty="0" smtClean="0"/>
              <a:t>Separate (default) – Creates double rule lines</a:t>
            </a:r>
          </a:p>
          <a:p>
            <a:pPr lvl="1"/>
            <a:r>
              <a:rPr lang="en-US" dirty="0" smtClean="0"/>
              <a:t>Collapse – Gives single line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53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Collapsing Internal Borders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table </a:t>
            </a:r>
            <a:r>
              <a:rPr lang="en-US" dirty="0"/>
              <a:t>{</a:t>
            </a:r>
          </a:p>
          <a:p>
            <a:pPr marL="0" indent="0">
              <a:buNone/>
            </a:pPr>
            <a:r>
              <a:rPr lang="en-US" dirty="0" smtClean="0"/>
              <a:t>  border</a:t>
            </a:r>
            <a:r>
              <a:rPr lang="en-US" dirty="0"/>
              <a:t>: solid 5px black;</a:t>
            </a:r>
          </a:p>
          <a:p>
            <a:pPr marL="0" indent="0">
              <a:buNone/>
            </a:pPr>
            <a:r>
              <a:rPr lang="en-US" dirty="0" smtClean="0"/>
              <a:t>  border-collapse</a:t>
            </a:r>
            <a:r>
              <a:rPr lang="en-US" dirty="0"/>
              <a:t>: collapse</a:t>
            </a:r>
            <a:r>
              <a:rPr lang="en-US" dirty="0" smtClean="0"/>
              <a:t>; /*Seen on  right picture*/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}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648" y="1822454"/>
            <a:ext cx="2703352" cy="2404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42"/>
          <a:stretch/>
        </p:blipFill>
        <p:spPr bwMode="auto">
          <a:xfrm>
            <a:off x="609600" y="1959427"/>
            <a:ext cx="2743200" cy="2267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688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8229600" cy="1143000"/>
          </a:xfrm>
        </p:spPr>
        <p:txBody>
          <a:bodyPr/>
          <a:lstStyle/>
          <a:p>
            <a:r>
              <a:rPr lang="en-US" b="1" dirty="0" smtClean="0"/>
              <a:t>Lab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4953000" cy="477012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Create a 6x6 Table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Create the top row as headers with the days of the week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a caption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Solid 5px Black border to the table and solid 3px navy border to the cells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border-collapse: collapse; to the table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</a:t>
            </a:r>
            <a:r>
              <a:rPr lang="en-US" dirty="0"/>
              <a:t>a </a:t>
            </a:r>
            <a:r>
              <a:rPr lang="en-US" dirty="0" err="1"/>
              <a:t>rowspan</a:t>
            </a:r>
            <a:r>
              <a:rPr lang="en-US" dirty="0"/>
              <a:t> and </a:t>
            </a:r>
            <a:r>
              <a:rPr lang="en-US" dirty="0" err="1"/>
              <a:t>colspan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943" y="1676400"/>
            <a:ext cx="3766457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461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CSS to Format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 format the table with many of the CSS properties we have talked about.</a:t>
            </a:r>
          </a:p>
          <a:p>
            <a:pPr marL="0" indent="0">
              <a:buNone/>
            </a:pPr>
            <a:r>
              <a:rPr lang="en-US" dirty="0" smtClean="0"/>
              <a:t>Table{</a:t>
            </a:r>
          </a:p>
          <a:p>
            <a:pPr marL="0" indent="0">
              <a:buNone/>
            </a:pPr>
            <a:r>
              <a:rPr lang="en-US" dirty="0"/>
              <a:t>		border: solid 5px black;</a:t>
            </a:r>
          </a:p>
          <a:p>
            <a:pPr marL="0" indent="0">
              <a:buNone/>
            </a:pPr>
            <a:r>
              <a:rPr lang="en-US" dirty="0"/>
              <a:t>		border-collapse: collapse;</a:t>
            </a:r>
          </a:p>
          <a:p>
            <a:pPr marL="0" indent="0">
              <a:buNone/>
            </a:pPr>
            <a:r>
              <a:rPr lang="en-US" dirty="0"/>
              <a:t>		width: 900px; /*fixed width*/</a:t>
            </a:r>
          </a:p>
          <a:p>
            <a:pPr marL="0" indent="0">
              <a:buNone/>
            </a:pPr>
            <a:r>
              <a:rPr lang="en-US" dirty="0"/>
              <a:t>		width: 75%; /* Liquid*/</a:t>
            </a:r>
          </a:p>
          <a:p>
            <a:pPr marL="0" indent="0">
              <a:buNone/>
            </a:pPr>
            <a:r>
              <a:rPr lang="en-US" dirty="0"/>
              <a:t>		margin: 10px auto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23239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CSS to Format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	caption {</a:t>
            </a:r>
          </a:p>
          <a:p>
            <a:pPr marL="0" indent="0">
              <a:buNone/>
            </a:pPr>
            <a:r>
              <a:rPr lang="en-US" dirty="0"/>
              <a:t>		color: white; </a:t>
            </a:r>
          </a:p>
          <a:p>
            <a:pPr marL="0" indent="0">
              <a:buNone/>
            </a:pPr>
            <a:r>
              <a:rPr lang="en-US" dirty="0"/>
              <a:t>		background-color: </a:t>
            </a:r>
            <a:r>
              <a:rPr lang="en-US" dirty="0" err="1"/>
              <a:t>midnightblue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		font-weight: bold;</a:t>
            </a:r>
          </a:p>
          <a:p>
            <a:pPr marL="0" indent="0">
              <a:buNone/>
            </a:pPr>
            <a:r>
              <a:rPr lang="en-US" dirty="0"/>
              <a:t>		font-size: 1.5em;</a:t>
            </a:r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dirty="0" smtClean="0"/>
              <a:t>font-style: italic;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110897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Alternating Row Color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 class with different styles</a:t>
            </a:r>
          </a:p>
          <a:p>
            <a:r>
              <a:rPr lang="en-US" dirty="0" smtClean="0"/>
              <a:t>Apply that class to every other row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.stripe </a:t>
            </a:r>
            <a:r>
              <a:rPr lang="en-US" dirty="0"/>
              <a:t>{</a:t>
            </a:r>
          </a:p>
          <a:p>
            <a:pPr marL="0" indent="0">
              <a:buNone/>
            </a:pPr>
            <a:r>
              <a:rPr lang="en-US" dirty="0"/>
              <a:t>		background-color: </a:t>
            </a:r>
            <a:r>
              <a:rPr lang="en-US" dirty="0" err="1"/>
              <a:t>dodgerblue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smtClean="0"/>
              <a:t>&lt;</a:t>
            </a:r>
            <a:r>
              <a:rPr lang="en-US" dirty="0" err="1" smtClean="0"/>
              <a:t>tr</a:t>
            </a:r>
            <a:r>
              <a:rPr lang="en-US" dirty="0" smtClean="0"/>
              <a:t> class=“stripe”&gt;… &lt;/</a:t>
            </a:r>
            <a:r>
              <a:rPr lang="en-US" dirty="0" err="1" smtClean="0"/>
              <a:t>tr</a:t>
            </a:r>
            <a:r>
              <a:rPr lang="en-US" dirty="0" smtClean="0"/>
              <a:t>&gt;</a:t>
            </a:r>
          </a:p>
          <a:p>
            <a:pPr marL="0" indent="0">
              <a:buNone/>
            </a:pPr>
            <a:r>
              <a:rPr lang="en-US" dirty="0" smtClean="0"/>
              <a:t>&lt;</a:t>
            </a:r>
            <a:r>
              <a:rPr lang="en-US" dirty="0" err="1" smtClean="0"/>
              <a:t>tr</a:t>
            </a:r>
            <a:r>
              <a:rPr lang="en-US" dirty="0" smtClean="0"/>
              <a:t>&gt;… &lt;/</a:t>
            </a:r>
            <a:r>
              <a:rPr lang="en-US" dirty="0" err="1" smtClean="0"/>
              <a:t>tr</a:t>
            </a:r>
            <a:r>
              <a:rPr lang="en-US" dirty="0" smtClean="0"/>
              <a:t>&gt;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 class=“stripe</a:t>
            </a:r>
            <a:r>
              <a:rPr lang="en-US" dirty="0" smtClean="0"/>
              <a:t>”&gt;… </a:t>
            </a:r>
            <a:r>
              <a:rPr lang="en-US" dirty="0"/>
              <a:t>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02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Hover Effect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the hover effect of anchors a hover pseudo class can be used for a table hover effect.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tr:hover</a:t>
            </a:r>
            <a:r>
              <a:rPr lang="en-US" dirty="0"/>
              <a:t>{</a:t>
            </a:r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dirty="0" err="1"/>
              <a:t>color:white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		background-color: black;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13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8229600" cy="1143000"/>
          </a:xfrm>
        </p:spPr>
        <p:txBody>
          <a:bodyPr/>
          <a:lstStyle/>
          <a:p>
            <a:r>
              <a:rPr lang="en-US" dirty="0" smtClean="0"/>
              <a:t>Formatting Table Columns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dirty="0" smtClean="0"/>
              <a:t>The column element (</a:t>
            </a:r>
            <a:r>
              <a:rPr lang="en-US" b="1" dirty="0" smtClean="0"/>
              <a:t>&lt;col /&gt;</a:t>
            </a:r>
            <a:r>
              <a:rPr lang="en-US" dirty="0" smtClean="0"/>
              <a:t>) is used to format one or more columns</a:t>
            </a:r>
          </a:p>
          <a:p>
            <a:r>
              <a:rPr lang="en-US" dirty="0" smtClean="0"/>
              <a:t>Entered directly below the caption</a:t>
            </a:r>
          </a:p>
          <a:p>
            <a:r>
              <a:rPr lang="en-US" dirty="0" smtClean="0"/>
              <a:t>Should add a &lt;col /&gt; for each column in the table</a:t>
            </a:r>
          </a:p>
          <a:p>
            <a:r>
              <a:rPr lang="en-US" dirty="0" smtClean="0"/>
              <a:t>Column elements are placed inside the </a:t>
            </a:r>
            <a:r>
              <a:rPr lang="en-US" b="1" dirty="0" smtClean="0"/>
              <a:t>&lt;</a:t>
            </a:r>
            <a:r>
              <a:rPr lang="en-US" b="1" dirty="0" err="1" smtClean="0"/>
              <a:t>colgroup</a:t>
            </a:r>
            <a:r>
              <a:rPr lang="en-US" b="1" dirty="0" smtClean="0"/>
              <a:t>&gt;</a:t>
            </a:r>
            <a:r>
              <a:rPr lang="en-US" dirty="0" smtClean="0"/>
              <a:t> </a:t>
            </a:r>
            <a:r>
              <a:rPr lang="en-US" dirty="0" smtClean="0"/>
              <a:t>element. A 3 column table with the first two class red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&lt;</a:t>
            </a:r>
            <a:r>
              <a:rPr lang="en-US" dirty="0" err="1" smtClean="0"/>
              <a:t>colgroup</a:t>
            </a:r>
            <a:r>
              <a:rPr lang="en-US" dirty="0" smtClean="0"/>
              <a:t>&gt;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&lt;col </a:t>
            </a:r>
            <a:r>
              <a:rPr lang="en-US" dirty="0" smtClean="0"/>
              <a:t>class=“red” span=“2”/&gt;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&lt;</a:t>
            </a:r>
            <a:r>
              <a:rPr lang="en-US" dirty="0"/>
              <a:t>col </a:t>
            </a:r>
            <a:r>
              <a:rPr lang="en-US" dirty="0" smtClean="0"/>
              <a:t>/&gt;</a:t>
            </a:r>
          </a:p>
          <a:p>
            <a:pPr marL="0" indent="0">
              <a:buNone/>
            </a:pPr>
            <a:r>
              <a:rPr lang="en-US" dirty="0" smtClean="0"/>
              <a:t>&lt;/</a:t>
            </a:r>
            <a:r>
              <a:rPr lang="en-US" dirty="0" err="1" smtClean="0"/>
              <a:t>colgroup</a:t>
            </a:r>
            <a:r>
              <a:rPr lang="en-US" dirty="0" smtClean="0"/>
              <a:t>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7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Formatting Table Columns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Table Columns:</a:t>
            </a:r>
          </a:p>
          <a:p>
            <a:pPr lvl="1"/>
            <a:r>
              <a:rPr lang="en-US" dirty="0" smtClean="0"/>
              <a:t>Standards say Only background, border, width, and visibility properties of CSS are available.</a:t>
            </a:r>
          </a:p>
          <a:p>
            <a:pPr lvl="1"/>
            <a:r>
              <a:rPr lang="en-US" dirty="0" smtClean="0"/>
              <a:t>IE allows other formatting properties.</a:t>
            </a:r>
          </a:p>
          <a:p>
            <a:pPr lvl="1"/>
            <a:r>
              <a:rPr lang="en-US" dirty="0" smtClean="0"/>
              <a:t>Other </a:t>
            </a:r>
            <a:r>
              <a:rPr lang="en-US" dirty="0" err="1" smtClean="0"/>
              <a:t>broswers</a:t>
            </a:r>
            <a:r>
              <a:rPr lang="en-US" dirty="0" smtClean="0"/>
              <a:t> may also.</a:t>
            </a:r>
          </a:p>
          <a:p>
            <a:r>
              <a:rPr lang="en-US" dirty="0" smtClean="0"/>
              <a:t>Order of precedence for table styles:</a:t>
            </a:r>
          </a:p>
          <a:p>
            <a:pPr lvl="1"/>
            <a:r>
              <a:rPr lang="en-US" dirty="0" smtClean="0"/>
              <a:t>Highest  -	</a:t>
            </a:r>
            <a:r>
              <a:rPr lang="en-US" dirty="0" err="1" smtClean="0"/>
              <a:t>th</a:t>
            </a:r>
            <a:r>
              <a:rPr lang="en-US" dirty="0" smtClean="0"/>
              <a:t> or td</a:t>
            </a:r>
          </a:p>
          <a:p>
            <a:pPr lvl="1"/>
            <a:r>
              <a:rPr lang="en-US" dirty="0" smtClean="0"/>
              <a:t>Middle	-	</a:t>
            </a:r>
            <a:r>
              <a:rPr lang="en-US" dirty="0" err="1" smtClean="0"/>
              <a:t>tr</a:t>
            </a:r>
            <a:endParaRPr lang="en-US" dirty="0" smtClean="0"/>
          </a:p>
          <a:p>
            <a:pPr lvl="1"/>
            <a:r>
              <a:rPr lang="en-US" dirty="0" smtClean="0"/>
              <a:t>Lowest	-	table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105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Lab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a independent class called stripe with a background-color of “</a:t>
            </a:r>
            <a:r>
              <a:rPr lang="en-US" dirty="0" err="1" smtClean="0"/>
              <a:t>dodgerblue</a:t>
            </a:r>
            <a:r>
              <a:rPr lang="en-US" dirty="0" smtClean="0"/>
              <a:t>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the stripe class to every other row to give a stripe effect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style to your caption and table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a hover effect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a column group </a:t>
            </a:r>
            <a:r>
              <a:rPr lang="en-US" dirty="0" smtClean="0"/>
              <a:t>style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a Column group class so the text in the third column is red.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86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Tables in Dreamweaver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lot faster to build and maintain then by hand</a:t>
            </a:r>
          </a:p>
          <a:p>
            <a:r>
              <a:rPr lang="en-US" smtClean="0"/>
              <a:t>Demo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5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17899</TotalTime>
  <Words>822</Words>
  <Application>Microsoft Office PowerPoint</Application>
  <PresentationFormat>On-screen Show (4:3)</PresentationFormat>
  <Paragraphs>187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Flow</vt:lpstr>
      <vt:lpstr>WDV 101 Intro to Website Development</vt:lpstr>
      <vt:lpstr>Tutorial #6 Review – Layouts</vt:lpstr>
      <vt:lpstr>Tutorial #7 Review – Layouts</vt:lpstr>
      <vt:lpstr>Display vs. Visibility</vt:lpstr>
      <vt:lpstr>Creating tables</vt:lpstr>
      <vt:lpstr>Creating Rows and Cells</vt:lpstr>
      <vt:lpstr>Creating Rows and Cells</vt:lpstr>
      <vt:lpstr>Table Headers</vt:lpstr>
      <vt:lpstr>Creating Table Borders</vt:lpstr>
      <vt:lpstr>Table - HTML</vt:lpstr>
      <vt:lpstr>Table Style - CSS</vt:lpstr>
      <vt:lpstr>Displaying Empty cells</vt:lpstr>
      <vt:lpstr>Merging Cells in Columns</vt:lpstr>
      <vt:lpstr>Collapsing Internal Borders</vt:lpstr>
      <vt:lpstr>Collapsing Internal Borders</vt:lpstr>
      <vt:lpstr>Lab</vt:lpstr>
      <vt:lpstr>Using CSS to Format Tables</vt:lpstr>
      <vt:lpstr>Using CSS to Format Tables</vt:lpstr>
      <vt:lpstr>Alternating Row Color</vt:lpstr>
      <vt:lpstr>Creating a Hover Effect</vt:lpstr>
      <vt:lpstr>Formatting Table Columns</vt:lpstr>
      <vt:lpstr>Formatting Table Columns</vt:lpstr>
      <vt:lpstr>Lab</vt:lpstr>
      <vt:lpstr>Tables in Dreamweaver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CIS 204 Intro to Website Development</dc:title>
  <dc:creator>Matt</dc:creator>
  <cp:lastModifiedBy>Larry</cp:lastModifiedBy>
  <cp:revision>813</cp:revision>
  <dcterms:created xsi:type="dcterms:W3CDTF">2013-05-19T20:14:00Z</dcterms:created>
  <dcterms:modified xsi:type="dcterms:W3CDTF">2014-04-08T15:37:52Z</dcterms:modified>
</cp:coreProperties>
</file>