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0" r:id="rId27"/>
    <p:sldId id="290" r:id="rId28"/>
    <p:sldId id="291" r:id="rId29"/>
    <p:sldId id="282" r:id="rId30"/>
    <p:sldId id="283" r:id="rId31"/>
    <p:sldId id="284" r:id="rId32"/>
    <p:sldId id="285" r:id="rId33"/>
    <p:sldId id="286" r:id="rId34"/>
    <p:sldId id="288" r:id="rId35"/>
    <p:sldId id="28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AB0F1-D045-400F-9ADF-ACCC7BB732CA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22D3D-2988-4600-BD39-9B6CBC0F6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4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1-B, 2-C, 3-D, 4-A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22D3D-2988-4600-BD39-9B6CBC0F6EF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0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WDV 101 </a:t>
            </a:r>
            <a:r>
              <a:rPr lang="en-US" b="0" dirty="0" smtClean="0">
                <a:effectLst/>
              </a:rPr>
              <a:t>Intro </a:t>
            </a:r>
            <a:r>
              <a:rPr lang="en-US" b="0" dirty="0">
                <a:effectLst/>
              </a:rPr>
              <a:t>to Website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854696" cy="1752600"/>
          </a:xfrm>
        </p:spPr>
        <p:txBody>
          <a:bodyPr/>
          <a:lstStyle/>
          <a:p>
            <a:r>
              <a:rPr lang="en-US" dirty="0" smtClean="0"/>
              <a:t>Tutorial #6 – Creating Fixed Width Layouts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8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Tutorial #5 Review – Box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Every html element is surround by a box</a:t>
            </a:r>
          </a:p>
          <a:p>
            <a:r>
              <a:rPr lang="en-US" dirty="0" smtClean="0"/>
              <a:t>Content, Padding, Border, Margin</a:t>
            </a:r>
          </a:p>
          <a:p>
            <a:r>
              <a:rPr lang="en-US" dirty="0" smtClean="0"/>
              <a:t>Can set individual side, all sides, or combo of shortcuts</a:t>
            </a:r>
          </a:p>
          <a:p>
            <a:r>
              <a:rPr lang="en-US" dirty="0" smtClean="0"/>
              <a:t>Float</a:t>
            </a:r>
          </a:p>
          <a:p>
            <a:r>
              <a:rPr lang="en-US" dirty="0" smtClean="0"/>
              <a:t>Clear</a:t>
            </a:r>
          </a:p>
          <a:p>
            <a:r>
              <a:rPr lang="en-US" dirty="0" smtClean="0"/>
              <a:t>Background-image, background-color, background-position, background-repeat, background-attach, background-cover*</a:t>
            </a:r>
          </a:p>
          <a:p>
            <a:r>
              <a:rPr lang="en-US" dirty="0" smtClean="0"/>
              <a:t>CSS Precedence (1. User defined, 2. Inline, 3. Embedded 4. External, 5. Browser Defaults)</a:t>
            </a:r>
          </a:p>
          <a:p>
            <a:r>
              <a:rPr lang="en-US" dirty="0" smtClean="0"/>
              <a:t>Pathnames Project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408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Final Project </a:t>
            </a:r>
            <a:r>
              <a:rPr lang="en-US" dirty="0" smtClean="0"/>
              <a:t>Purpose and Organization Due Date coming up</a:t>
            </a:r>
          </a:p>
          <a:p>
            <a:pPr lvl="1"/>
            <a:r>
              <a:rPr lang="en-US" dirty="0" smtClean="0"/>
              <a:t>Due Next Class (10-24-13)</a:t>
            </a:r>
          </a:p>
          <a:p>
            <a:r>
              <a:rPr lang="en-US" dirty="0" smtClean="0"/>
              <a:t> Have Everything done by 10-19-13</a:t>
            </a:r>
          </a:p>
          <a:p>
            <a:pPr lvl="1"/>
            <a:r>
              <a:rPr lang="en-US" dirty="0" smtClean="0"/>
              <a:t>Homework 1-5</a:t>
            </a:r>
          </a:p>
          <a:p>
            <a:pPr lvl="1"/>
            <a:r>
              <a:rPr lang="en-US" dirty="0" smtClean="0"/>
              <a:t>Pathnames Project</a:t>
            </a:r>
          </a:p>
          <a:p>
            <a:pPr lvl="1"/>
            <a:r>
              <a:rPr lang="en-US" dirty="0" smtClean="0"/>
              <a:t> Homework Page</a:t>
            </a:r>
          </a:p>
          <a:p>
            <a:pPr lvl="1"/>
            <a:r>
              <a:rPr lang="en-US" dirty="0" smtClean="0"/>
              <a:t>Exam and Lab retakes</a:t>
            </a:r>
          </a:p>
          <a:p>
            <a:pPr lvl="1"/>
            <a:r>
              <a:rPr lang="en-US" dirty="0" smtClean="0"/>
              <a:t>Anything that needs a </a:t>
            </a:r>
            <a:r>
              <a:rPr lang="en-US" dirty="0" err="1" smtClean="0"/>
              <a:t>regrade</a:t>
            </a:r>
            <a:r>
              <a:rPr lang="en-US" dirty="0"/>
              <a:t> </a:t>
            </a:r>
            <a:r>
              <a:rPr lang="en-US" dirty="0" smtClean="0"/>
              <a:t>(already submitted in blackboard) send me an email to grade.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53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Layouts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Fixed Width – Content stays the same when the window is resized</a:t>
            </a:r>
            <a:endParaRPr lang="en-US" dirty="0"/>
          </a:p>
          <a:p>
            <a:r>
              <a:rPr lang="en-US" dirty="0" smtClean="0"/>
              <a:t>Liquid – Content adjusts (expands/contracts) when window is resized.</a:t>
            </a:r>
          </a:p>
          <a:p>
            <a:r>
              <a:rPr lang="en-US" dirty="0" smtClean="0"/>
              <a:t>Hybrid – Combo of both</a:t>
            </a:r>
          </a:p>
          <a:p>
            <a:r>
              <a:rPr lang="en-US" dirty="0" smtClean="0"/>
              <a:t>Recall the </a:t>
            </a:r>
            <a:r>
              <a:rPr lang="en-US" b="1" dirty="0" smtClean="0"/>
              <a:t>box model </a:t>
            </a:r>
            <a:r>
              <a:rPr lang="en-US" dirty="0"/>
              <a:t>(</a:t>
            </a:r>
            <a:r>
              <a:rPr lang="en-US" dirty="0" smtClean="0"/>
              <a:t>format </a:t>
            </a:r>
            <a:r>
              <a:rPr lang="en-US" dirty="0"/>
              <a:t>and position the </a:t>
            </a:r>
            <a:r>
              <a:rPr lang="en-US" dirty="0" smtClean="0"/>
              <a:t>elements)</a:t>
            </a:r>
            <a:endParaRPr lang="en-US" dirty="0"/>
          </a:p>
          <a:p>
            <a:r>
              <a:rPr lang="en-US" dirty="0" smtClean="0"/>
              <a:t>Window resize could be use adjusted or could be changes in resolution</a:t>
            </a:r>
          </a:p>
        </p:txBody>
      </p:sp>
    </p:spTree>
    <p:extLst>
      <p:ext uri="{BB962C8B-B14F-4D97-AF65-F5344CB8AC3E}">
        <p14:creationId xmlns:p14="http://schemas.microsoft.com/office/powerpoint/2010/main" val="344594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Column Fixed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Horizontal header at the top (</a:t>
            </a:r>
            <a:r>
              <a:rPr lang="en-US" b="1" dirty="0" smtClean="0"/>
              <a:t>&lt;header&gt;)</a:t>
            </a:r>
          </a:p>
          <a:p>
            <a:r>
              <a:rPr lang="en-US" dirty="0" smtClean="0"/>
              <a:t>Horizontal navigation bar (</a:t>
            </a:r>
            <a:r>
              <a:rPr lang="en-US" b="1" dirty="0" smtClean="0"/>
              <a:t>&lt;</a:t>
            </a:r>
            <a:r>
              <a:rPr lang="en-US" b="1" dirty="0" err="1" smtClean="0"/>
              <a:t>nav</a:t>
            </a:r>
            <a:r>
              <a:rPr lang="en-US" b="1" dirty="0" smtClean="0"/>
              <a:t>&gt;)</a:t>
            </a:r>
          </a:p>
          <a:p>
            <a:r>
              <a:rPr lang="en-US" dirty="0" smtClean="0"/>
              <a:t>Sidebar with links or information (</a:t>
            </a:r>
            <a:r>
              <a:rPr lang="en-US" b="1" dirty="0" smtClean="0"/>
              <a:t>&lt;aside&gt;)</a:t>
            </a:r>
          </a:p>
          <a:p>
            <a:r>
              <a:rPr lang="en-US" dirty="0" smtClean="0"/>
              <a:t>Main Content Area (</a:t>
            </a:r>
            <a:r>
              <a:rPr lang="en-US" b="1" dirty="0" smtClean="0"/>
              <a:t>&lt;section id=“main”&gt;)</a:t>
            </a:r>
          </a:p>
          <a:p>
            <a:r>
              <a:rPr lang="en-US" dirty="0" smtClean="0"/>
              <a:t>Horizontal Footer with contact information or general information (</a:t>
            </a:r>
            <a:r>
              <a:rPr lang="en-US" b="1" dirty="0" smtClean="0"/>
              <a:t>&lt;footer&gt;)</a:t>
            </a:r>
          </a:p>
          <a:p>
            <a:endParaRPr lang="en-US" dirty="0"/>
          </a:p>
          <a:p>
            <a:r>
              <a:rPr lang="en-US" dirty="0" smtClean="0"/>
              <a:t>Prior to HTML5 all elements would be divided with </a:t>
            </a:r>
            <a:r>
              <a:rPr lang="en-US" b="1" dirty="0" smtClean="0"/>
              <a:t>div</a:t>
            </a:r>
            <a:r>
              <a:rPr lang="en-US" dirty="0" smtClean="0"/>
              <a:t> tags and different </a:t>
            </a:r>
            <a:r>
              <a:rPr lang="en-US" b="1" dirty="0" smtClean="0"/>
              <a:t>IDs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1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8229600" cy="1143000"/>
          </a:xfrm>
        </p:spPr>
        <p:txBody>
          <a:bodyPr/>
          <a:lstStyle/>
          <a:p>
            <a:r>
              <a:rPr lang="en-US" dirty="0" smtClean="0"/>
              <a:t>Class VS 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dirty="0" smtClean="0"/>
              <a:t>Classes</a:t>
            </a:r>
          </a:p>
          <a:p>
            <a:pPr lvl="1"/>
            <a:r>
              <a:rPr lang="en-US" dirty="0" smtClean="0"/>
              <a:t>In CSS </a:t>
            </a:r>
            <a:r>
              <a:rPr lang="en-US" b="1" dirty="0" smtClean="0"/>
              <a:t>.class</a:t>
            </a:r>
          </a:p>
          <a:p>
            <a:pPr lvl="1"/>
            <a:r>
              <a:rPr lang="en-US" dirty="0" smtClean="0"/>
              <a:t>In HTML &lt;element </a:t>
            </a:r>
            <a:r>
              <a:rPr lang="en-US" b="1" dirty="0" smtClean="0"/>
              <a:t>class=“</a:t>
            </a:r>
            <a:r>
              <a:rPr lang="en-US" b="1" dirty="0" err="1" smtClean="0"/>
              <a:t>classname</a:t>
            </a:r>
            <a:r>
              <a:rPr lang="en-US" b="1" dirty="0" smtClean="0"/>
              <a:t>”</a:t>
            </a:r>
            <a:r>
              <a:rPr lang="en-US" dirty="0" smtClean="0"/>
              <a:t> &gt;</a:t>
            </a:r>
          </a:p>
          <a:p>
            <a:r>
              <a:rPr lang="en-US" dirty="0" smtClean="0"/>
              <a:t>ID</a:t>
            </a:r>
          </a:p>
          <a:p>
            <a:pPr lvl="1"/>
            <a:r>
              <a:rPr lang="en-US" dirty="0" smtClean="0"/>
              <a:t>In CSS </a:t>
            </a:r>
            <a:r>
              <a:rPr lang="en-US" b="1" dirty="0" smtClean="0"/>
              <a:t>#</a:t>
            </a:r>
            <a:r>
              <a:rPr lang="en-US" b="1" dirty="0" err="1" smtClean="0"/>
              <a:t>idname</a:t>
            </a:r>
            <a:endParaRPr lang="en-US" b="1" dirty="0" smtClean="0"/>
          </a:p>
          <a:p>
            <a:pPr lvl="1"/>
            <a:r>
              <a:rPr lang="en-US" dirty="0" smtClean="0"/>
              <a:t>In HTML &lt;element </a:t>
            </a:r>
            <a:r>
              <a:rPr lang="en-US" b="1" dirty="0" smtClean="0"/>
              <a:t>ID=“</a:t>
            </a:r>
            <a:r>
              <a:rPr lang="en-US" b="1" dirty="0" err="1" smtClean="0"/>
              <a:t>idname</a:t>
            </a:r>
            <a:r>
              <a:rPr lang="en-US" b="1" dirty="0" smtClean="0"/>
              <a:t>”</a:t>
            </a:r>
            <a:r>
              <a:rPr lang="en-US" dirty="0" smtClean="0"/>
              <a:t> &gt;</a:t>
            </a:r>
          </a:p>
          <a:p>
            <a:r>
              <a:rPr lang="en-US" dirty="0" smtClean="0"/>
              <a:t>The id selector is used for a </a:t>
            </a:r>
            <a:r>
              <a:rPr lang="en-US" u="sng" dirty="0" smtClean="0"/>
              <a:t>single element </a:t>
            </a:r>
            <a:r>
              <a:rPr lang="en-US" dirty="0" smtClean="0"/>
              <a:t>on the page</a:t>
            </a:r>
          </a:p>
          <a:p>
            <a:r>
              <a:rPr lang="en-US" dirty="0" smtClean="0"/>
              <a:t>Only 1 element can have an ID. Multiple elements can be formatted with classes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27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077200" cy="2362200"/>
          </a:xfrm>
        </p:spPr>
        <p:txBody>
          <a:bodyPr>
            <a:normAutofit/>
          </a:bodyPr>
          <a:lstStyle/>
          <a:p>
            <a:r>
              <a:rPr lang="en-US" dirty="0" smtClean="0"/>
              <a:t>HTML 5 added elements for header, footer, </a:t>
            </a:r>
            <a:r>
              <a:rPr lang="en-US" dirty="0" err="1" smtClean="0"/>
              <a:t>nav</a:t>
            </a:r>
            <a:r>
              <a:rPr lang="en-US" dirty="0" smtClean="0"/>
              <a:t>, aside but did not put a “main’ or content. They did add the section element.</a:t>
            </a:r>
          </a:p>
          <a:p>
            <a:r>
              <a:rPr lang="en-US" dirty="0" smtClean="0"/>
              <a:t>We use the section element with and id to format the main content section.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Column Fixed Layout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4419600"/>
            <a:ext cx="4495800" cy="18466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#main{</a:t>
            </a:r>
          </a:p>
          <a:p>
            <a:r>
              <a:rPr lang="en-US" sz="2400" dirty="0"/>
              <a:t>	background-color: gray;</a:t>
            </a:r>
          </a:p>
          <a:p>
            <a:r>
              <a:rPr lang="en-US" sz="2400" dirty="0"/>
              <a:t>	width: 680px;</a:t>
            </a:r>
          </a:p>
          <a:p>
            <a:r>
              <a:rPr lang="en-US" sz="2400" dirty="0"/>
              <a:t>}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0" y="4448628"/>
            <a:ext cx="35052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&lt;Section id=“main” &gt;</a:t>
            </a:r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&lt;/section&gt;</a:t>
            </a:r>
          </a:p>
        </p:txBody>
      </p:sp>
    </p:spTree>
    <p:extLst>
      <p:ext uri="{BB962C8B-B14F-4D97-AF65-F5344CB8AC3E}">
        <p14:creationId xmlns:p14="http://schemas.microsoft.com/office/powerpoint/2010/main" val="385328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Universal Selector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CSS selector to select all elements</a:t>
            </a:r>
          </a:p>
          <a:p>
            <a:r>
              <a:rPr lang="en-US" dirty="0" smtClean="0"/>
              <a:t>Due to styling precedence </a:t>
            </a:r>
            <a:r>
              <a:rPr lang="en-US" dirty="0"/>
              <a:t> </a:t>
            </a:r>
            <a:r>
              <a:rPr lang="en-US" dirty="0" smtClean="0"/>
              <a:t>and browser defaults trying to setup layouts can sometimes not look correct.</a:t>
            </a:r>
          </a:p>
          <a:p>
            <a:pPr lvl="1"/>
            <a:r>
              <a:rPr lang="en-US" dirty="0" smtClean="0"/>
              <a:t>This could be due to margin and padding defaults</a:t>
            </a:r>
          </a:p>
          <a:p>
            <a:r>
              <a:rPr lang="en-US" dirty="0" smtClean="0"/>
              <a:t>Use the </a:t>
            </a:r>
            <a:r>
              <a:rPr lang="en-US" b="1" dirty="0" smtClean="0"/>
              <a:t>Universal Selector  (*) </a:t>
            </a:r>
            <a:r>
              <a:rPr lang="en-US" dirty="0" smtClean="0"/>
              <a:t>to clear out all values. </a:t>
            </a:r>
          </a:p>
          <a:p>
            <a:pPr marL="0" indent="0">
              <a:buNone/>
            </a:pPr>
            <a:r>
              <a:rPr lang="en-US" dirty="0" smtClean="0"/>
              <a:t>* {</a:t>
            </a:r>
          </a:p>
          <a:p>
            <a:pPr marL="0" indent="0">
              <a:buNone/>
            </a:pPr>
            <a:r>
              <a:rPr lang="en-US" dirty="0" smtClean="0"/>
              <a:t>	margin: 0;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padding: 0;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09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the Container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Container serves as a large box to put all the elements in. This is also sometimes called a wrapper.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It can determine the width of the page layout</a:t>
            </a:r>
          </a:p>
          <a:p>
            <a:pPr lvl="2"/>
            <a:r>
              <a:rPr lang="en-US" dirty="0" smtClean="0"/>
              <a:t>Recommended to have a width of 900 to 960 pixels</a:t>
            </a:r>
          </a:p>
          <a:p>
            <a:pPr lvl="1"/>
            <a:r>
              <a:rPr lang="en-US" dirty="0" smtClean="0"/>
              <a:t>It can be used to center the layout horizontally</a:t>
            </a:r>
          </a:p>
          <a:p>
            <a:pPr lvl="1"/>
            <a:r>
              <a:rPr lang="en-US" dirty="0" smtClean="0"/>
              <a:t>A border can be added to unify page content</a:t>
            </a:r>
          </a:p>
          <a:p>
            <a:pPr lvl="1"/>
            <a:r>
              <a:rPr lang="en-US" dirty="0" smtClean="0"/>
              <a:t>Can be used to apply the background (color or image) to contrast the body element</a:t>
            </a:r>
          </a:p>
          <a:p>
            <a:r>
              <a:rPr lang="en-US" dirty="0" smtClean="0"/>
              <a:t>Must account for browser’s frame, scroll bars, </a:t>
            </a:r>
            <a:r>
              <a:rPr lang="en-US" dirty="0" err="1" smtClean="0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58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86" y="304800"/>
            <a:ext cx="8229600" cy="1143000"/>
          </a:xfrm>
        </p:spPr>
        <p:txBody>
          <a:bodyPr/>
          <a:lstStyle/>
          <a:p>
            <a:r>
              <a:rPr lang="en-US" dirty="0"/>
              <a:t>Creating the Container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#container {</a:t>
            </a:r>
          </a:p>
          <a:p>
            <a:pPr marL="0" indent="0">
              <a:buNone/>
            </a:pPr>
            <a:r>
              <a:rPr lang="en-US" dirty="0"/>
              <a:t>	background-color: purple;</a:t>
            </a:r>
          </a:p>
          <a:p>
            <a:pPr marL="0" indent="0">
              <a:buNone/>
            </a:pPr>
            <a:r>
              <a:rPr lang="en-US" dirty="0"/>
              <a:t>	width: 930px;</a:t>
            </a:r>
          </a:p>
          <a:p>
            <a:pPr marL="0" indent="0">
              <a:buNone/>
            </a:pPr>
            <a:r>
              <a:rPr lang="en-US" dirty="0"/>
              <a:t>	border-width: 1px;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margin: </a:t>
            </a:r>
            <a:r>
              <a:rPr lang="en-US" dirty="0"/>
              <a:t>0 auto;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&lt;body&gt;</a:t>
            </a:r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/>
              <a:t>div id="container</a:t>
            </a:r>
            <a:r>
              <a:rPr lang="en-US" dirty="0" smtClean="0"/>
              <a:t>"&gt;</a:t>
            </a:r>
          </a:p>
          <a:p>
            <a:pPr marL="0" indent="0">
              <a:buNone/>
            </a:pPr>
            <a:r>
              <a:rPr lang="en-US" dirty="0"/>
              <a:t>…</a:t>
            </a:r>
          </a:p>
          <a:p>
            <a:pPr marL="0" indent="0">
              <a:buNone/>
            </a:pPr>
            <a:r>
              <a:rPr lang="en-US" dirty="0" smtClean="0"/>
              <a:t>&lt;/</a:t>
            </a:r>
            <a:r>
              <a:rPr lang="en-US" dirty="0"/>
              <a:t>div&gt; &lt;!-- end container --&gt;</a:t>
            </a:r>
          </a:p>
          <a:p>
            <a:pPr marL="0" indent="0">
              <a:buNone/>
            </a:pPr>
            <a:r>
              <a:rPr lang="en-US" dirty="0" smtClean="0"/>
              <a:t>&lt;/</a:t>
            </a:r>
            <a:r>
              <a:rPr lang="en-US" dirty="0"/>
              <a:t>body&gt;</a:t>
            </a:r>
          </a:p>
          <a:p>
            <a:pPr marL="0" indent="0">
              <a:buNone/>
            </a:pPr>
            <a:r>
              <a:rPr lang="en-US" dirty="0"/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116882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Determine the Content Width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Since we set the container width to 930px, we need to make sure no other elements have a width greater than that otherwise the layout will break</a:t>
            </a:r>
          </a:p>
          <a:p>
            <a:r>
              <a:rPr lang="en-US" dirty="0" smtClean="0"/>
              <a:t>Take the width of the container, subtract the left/right margins, borders, and padding values from the width. That will give the max width.</a:t>
            </a:r>
          </a:p>
          <a:p>
            <a:pPr marL="0" indent="0">
              <a:buNone/>
            </a:pPr>
            <a:r>
              <a:rPr lang="en-US" dirty="0"/>
              <a:t>header {</a:t>
            </a:r>
          </a:p>
          <a:p>
            <a:pPr marL="0" indent="0">
              <a:buNone/>
            </a:pPr>
            <a:r>
              <a:rPr lang="en-US" dirty="0"/>
              <a:t>	background-color: green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/>
              <a:t>	margin: 0 0 10px 0;</a:t>
            </a:r>
          </a:p>
          <a:p>
            <a:pPr marL="0" indent="0">
              <a:buNone/>
            </a:pPr>
            <a:r>
              <a:rPr lang="en-US" dirty="0"/>
              <a:t>	padding: 10px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/>
              <a:t>	width: 910px</a:t>
            </a:r>
            <a:r>
              <a:rPr lang="en-US" dirty="0" smtClean="0"/>
              <a:t>; </a:t>
            </a:r>
            <a:r>
              <a:rPr lang="en-US" dirty="0"/>
              <a:t>/* 930  – 10padding left - 10 padding right */ 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6241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Navigation bar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</a:t>
            </a:r>
            <a:r>
              <a:rPr lang="en-US" b="1" dirty="0" err="1" smtClean="0"/>
              <a:t>nav</a:t>
            </a:r>
            <a:r>
              <a:rPr lang="en-US" dirty="0" smtClean="0"/>
              <a:t> element to define the navigation</a:t>
            </a:r>
          </a:p>
          <a:p>
            <a:r>
              <a:rPr lang="en-US" dirty="0" smtClean="0"/>
              <a:t>Since our goal is a 2 column fixed width layout we can mimic the header for the </a:t>
            </a:r>
            <a:r>
              <a:rPr lang="en-US" dirty="0" err="1" smtClean="0"/>
              <a:t>nav</a:t>
            </a:r>
            <a:r>
              <a:rPr lang="en-US" dirty="0" smtClean="0"/>
              <a:t> width</a:t>
            </a:r>
          </a:p>
          <a:p>
            <a:pPr marL="0" indent="0">
              <a:buNone/>
            </a:pPr>
            <a:r>
              <a:rPr lang="en-US" dirty="0" err="1"/>
              <a:t>nav</a:t>
            </a:r>
            <a:r>
              <a:rPr lang="en-US" dirty="0"/>
              <a:t> {</a:t>
            </a:r>
          </a:p>
          <a:p>
            <a:pPr marL="0" indent="0">
              <a:buNone/>
            </a:pPr>
            <a:r>
              <a:rPr lang="en-US" dirty="0"/>
              <a:t>	background-color: blue;</a:t>
            </a:r>
          </a:p>
          <a:p>
            <a:pPr marL="0" indent="0">
              <a:buNone/>
            </a:pPr>
            <a:r>
              <a:rPr lang="en-US" dirty="0"/>
              <a:t>	width: 910px;</a:t>
            </a:r>
          </a:p>
          <a:p>
            <a:pPr marL="0" indent="0">
              <a:buNone/>
            </a:pPr>
            <a:r>
              <a:rPr lang="en-US" dirty="0"/>
              <a:t>	margin: 0 0 10px 0;</a:t>
            </a:r>
          </a:p>
          <a:p>
            <a:pPr marL="0" indent="0">
              <a:buNone/>
            </a:pPr>
            <a:r>
              <a:rPr lang="en-US" dirty="0"/>
              <a:t>	padding: 10px;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8195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aside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HTML5 element </a:t>
            </a:r>
            <a:r>
              <a:rPr lang="en-US" b="1" dirty="0" smtClean="0"/>
              <a:t>aside</a:t>
            </a:r>
            <a:r>
              <a:rPr lang="en-US" dirty="0" smtClean="0"/>
              <a:t> is used to mark content that is not the main</a:t>
            </a:r>
          </a:p>
          <a:p>
            <a:r>
              <a:rPr lang="en-US" dirty="0" smtClean="0"/>
              <a:t>Can have more than one</a:t>
            </a:r>
          </a:p>
          <a:p>
            <a:pPr lvl="1"/>
            <a:r>
              <a:rPr lang="en-US" dirty="0" smtClean="0"/>
              <a:t>Should use ID to uniquely identify</a:t>
            </a:r>
          </a:p>
          <a:p>
            <a:r>
              <a:rPr lang="en-US" dirty="0" smtClean="0"/>
              <a:t>Use float to position</a:t>
            </a:r>
          </a:p>
          <a:p>
            <a:r>
              <a:rPr lang="en-US" dirty="0" smtClean="0"/>
              <a:t>In our example we have 930px container width. The Width of the aside + main content must be &lt;= 930px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89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section will hold the main content of the page</a:t>
            </a:r>
          </a:p>
          <a:p>
            <a:r>
              <a:rPr lang="en-US" dirty="0" smtClean="0"/>
              <a:t>Uses </a:t>
            </a:r>
            <a:r>
              <a:rPr lang="en-US" b="1" dirty="0" smtClean="0"/>
              <a:t>&lt;section&gt; </a:t>
            </a:r>
            <a:r>
              <a:rPr lang="en-US" dirty="0" smtClean="0"/>
              <a:t>element with an ID to identify the main area. </a:t>
            </a:r>
          </a:p>
          <a:p>
            <a:r>
              <a:rPr lang="en-US" dirty="0" smtClean="0"/>
              <a:t>There is not a specific element for main.</a:t>
            </a:r>
          </a:p>
          <a:p>
            <a:r>
              <a:rPr lang="en-US" dirty="0" smtClean="0"/>
              <a:t>Since our goal is to have a side bar and main content we need to remember that the combined width must be less than our container (930px)</a:t>
            </a:r>
          </a:p>
          <a:p>
            <a:r>
              <a:rPr lang="en-US" dirty="0" smtClean="0"/>
              <a:t>Float can be used to position the main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3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8229600" cy="1143000"/>
          </a:xfrm>
        </p:spPr>
        <p:txBody>
          <a:bodyPr/>
          <a:lstStyle/>
          <a:p>
            <a:r>
              <a:rPr lang="en-US" dirty="0" smtClean="0"/>
              <a:t>Main and Aside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aside{</a:t>
            </a:r>
          </a:p>
          <a:p>
            <a:pPr marL="0" indent="0">
              <a:buNone/>
            </a:pPr>
            <a:r>
              <a:rPr lang="en-US" dirty="0"/>
              <a:t>	background-color: brown;</a:t>
            </a:r>
          </a:p>
          <a:p>
            <a:pPr marL="0" indent="0">
              <a:buNone/>
            </a:pPr>
            <a:r>
              <a:rPr lang="en-US" dirty="0"/>
              <a:t>	width: 200px;</a:t>
            </a:r>
          </a:p>
          <a:p>
            <a:pPr marL="0" indent="0">
              <a:buNone/>
            </a:pPr>
            <a:r>
              <a:rPr lang="en-US" dirty="0"/>
              <a:t>	margin: 0 10px </a:t>
            </a:r>
            <a:r>
              <a:rPr lang="en-US" dirty="0" err="1"/>
              <a:t>10px</a:t>
            </a:r>
            <a:r>
              <a:rPr lang="en-US" dirty="0"/>
              <a:t> 0;</a:t>
            </a:r>
          </a:p>
          <a:p>
            <a:pPr marL="0" indent="0">
              <a:buNone/>
            </a:pPr>
            <a:r>
              <a:rPr lang="en-US" dirty="0"/>
              <a:t>	padding: 10px;</a:t>
            </a:r>
          </a:p>
          <a:p>
            <a:pPr marL="0" indent="0">
              <a:buNone/>
            </a:pPr>
            <a:r>
              <a:rPr lang="en-US" dirty="0"/>
              <a:t>	float: left;</a:t>
            </a:r>
          </a:p>
          <a:p>
            <a:pPr marL="0" indent="0">
              <a:buNone/>
            </a:pPr>
            <a:r>
              <a:rPr lang="en-US" dirty="0"/>
              <a:t>	height: 400px;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#main {</a:t>
            </a:r>
          </a:p>
          <a:p>
            <a:pPr marL="0" indent="0">
              <a:buNone/>
            </a:pPr>
            <a:r>
              <a:rPr lang="en-US" dirty="0"/>
              <a:t>	background-color: gray;</a:t>
            </a:r>
          </a:p>
          <a:p>
            <a:pPr marL="0" indent="0">
              <a:buNone/>
            </a:pPr>
            <a:r>
              <a:rPr lang="en-US" dirty="0"/>
              <a:t>	width: 680px;</a:t>
            </a:r>
          </a:p>
          <a:p>
            <a:pPr marL="0" indent="0">
              <a:buNone/>
            </a:pPr>
            <a:r>
              <a:rPr lang="en-US" dirty="0"/>
              <a:t>	margin: 0 0 10px 0;</a:t>
            </a:r>
          </a:p>
          <a:p>
            <a:pPr marL="0" indent="0">
              <a:buNone/>
            </a:pPr>
            <a:r>
              <a:rPr lang="en-US" dirty="0"/>
              <a:t>	padding: 10px;</a:t>
            </a:r>
          </a:p>
          <a:p>
            <a:pPr marL="0" indent="0">
              <a:buNone/>
            </a:pPr>
            <a:r>
              <a:rPr lang="en-US" dirty="0"/>
              <a:t>	float: right;</a:t>
            </a:r>
          </a:p>
          <a:p>
            <a:pPr marL="0" indent="0">
              <a:buNone/>
            </a:pPr>
            <a:r>
              <a:rPr lang="en-US" dirty="0"/>
              <a:t>	height: 400px</a:t>
            </a:r>
            <a:r>
              <a:rPr lang="en-US" dirty="0" smtClean="0"/>
              <a:t>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6379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Dependent 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Just like classes, IDs can be independent or dependent on an element</a:t>
            </a:r>
          </a:p>
          <a:p>
            <a:r>
              <a:rPr lang="en-US" dirty="0" smtClean="0"/>
              <a:t>Since IDs can only be used once on the page the dependent ID would be used to specify one element that the ID will be used 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err="1" smtClean="0"/>
              <a:t>Div#container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background-color:teal</a:t>
            </a:r>
            <a:r>
              <a:rPr lang="en-US" dirty="0" smtClean="0"/>
              <a:t>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{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76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Style for the Footer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Uses the </a:t>
            </a:r>
            <a:r>
              <a:rPr lang="en-US" b="1" dirty="0" smtClean="0"/>
              <a:t>&lt;footer&gt; </a:t>
            </a:r>
            <a:r>
              <a:rPr lang="en-US" dirty="0" smtClean="0"/>
              <a:t>element</a:t>
            </a:r>
          </a:p>
          <a:p>
            <a:r>
              <a:rPr lang="en-US" dirty="0" smtClean="0"/>
              <a:t>In our example the footer is similar to the header for width</a:t>
            </a:r>
          </a:p>
          <a:p>
            <a:pPr marL="0" indent="0">
              <a:buNone/>
            </a:pPr>
            <a:r>
              <a:rPr lang="en-US" dirty="0"/>
              <a:t>footer {</a:t>
            </a:r>
          </a:p>
          <a:p>
            <a:pPr marL="0" indent="0">
              <a:buNone/>
            </a:pPr>
            <a:r>
              <a:rPr lang="en-US" dirty="0"/>
              <a:t>	background-color: red;</a:t>
            </a:r>
          </a:p>
          <a:p>
            <a:pPr marL="0" indent="0">
              <a:buNone/>
            </a:pPr>
            <a:r>
              <a:rPr lang="en-US" dirty="0"/>
              <a:t>	width: 910px;</a:t>
            </a:r>
          </a:p>
          <a:p>
            <a:pPr marL="0" indent="0">
              <a:buNone/>
            </a:pPr>
            <a:r>
              <a:rPr lang="en-US" dirty="0"/>
              <a:t>	padding: 10px;</a:t>
            </a:r>
          </a:p>
          <a:p>
            <a:pPr marL="0" indent="0">
              <a:buNone/>
            </a:pPr>
            <a:r>
              <a:rPr lang="en-US" dirty="0"/>
              <a:t>	clear: both;</a:t>
            </a:r>
          </a:p>
          <a:p>
            <a:pPr marL="0" indent="0">
              <a:buNone/>
            </a:pPr>
            <a:r>
              <a:rPr lang="en-US" dirty="0"/>
              <a:t>	height: 75px;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4576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Three Column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similar to what we have done so far with the two column  layout</a:t>
            </a:r>
          </a:p>
          <a:p>
            <a:r>
              <a:rPr lang="en-US" dirty="0" smtClean="0"/>
              <a:t>Create a second section or aside area for the 3</a:t>
            </a:r>
            <a:r>
              <a:rPr lang="en-US" baseline="30000" dirty="0" smtClean="0"/>
              <a:t>rd</a:t>
            </a:r>
            <a:r>
              <a:rPr lang="en-US" dirty="0" smtClean="0"/>
              <a:t> column</a:t>
            </a:r>
          </a:p>
          <a:p>
            <a:r>
              <a:rPr lang="en-US" dirty="0" smtClean="0"/>
              <a:t>Can float left, no float, float right</a:t>
            </a:r>
          </a:p>
          <a:p>
            <a:r>
              <a:rPr lang="en-US" dirty="0" smtClean="0"/>
              <a:t>Could also float all three columns the same direction</a:t>
            </a:r>
          </a:p>
          <a:p>
            <a:pPr lvl="1"/>
            <a:r>
              <a:rPr lang="en-US" dirty="0" smtClean="0"/>
              <a:t>Float right, right, right would be the same effect.</a:t>
            </a:r>
          </a:p>
          <a:p>
            <a:r>
              <a:rPr lang="en-US" dirty="0" smtClean="0"/>
              <a:t>Still must make sure the total width is less than the main container</a:t>
            </a:r>
          </a:p>
        </p:txBody>
      </p:sp>
    </p:spTree>
    <p:extLst>
      <p:ext uri="{BB962C8B-B14F-4D97-AF65-F5344CB8AC3E}">
        <p14:creationId xmlns:p14="http://schemas.microsoft.com/office/powerpoint/2010/main" val="302371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 – Match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.center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div#main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Nav.links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#quotes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880110" lvl="1" indent="-514350">
              <a:buFont typeface="+mj-lt"/>
              <a:buAutoNum type="alphaUcPeriod"/>
            </a:pPr>
            <a:r>
              <a:rPr lang="en-US" dirty="0" smtClean="0"/>
              <a:t>Independent ID</a:t>
            </a:r>
          </a:p>
          <a:p>
            <a:pPr marL="880110" lvl="1" indent="-514350">
              <a:buFont typeface="+mj-lt"/>
              <a:buAutoNum type="alphaUcPeriod"/>
            </a:pPr>
            <a:r>
              <a:rPr lang="en-US" dirty="0" smtClean="0"/>
              <a:t>Independent Class</a:t>
            </a:r>
          </a:p>
          <a:p>
            <a:pPr marL="880110" lvl="1" indent="-514350">
              <a:buFont typeface="+mj-lt"/>
              <a:buAutoNum type="alphaUcPeriod"/>
            </a:pPr>
            <a:r>
              <a:rPr lang="en-US" dirty="0" smtClean="0"/>
              <a:t>Dependent ID</a:t>
            </a:r>
          </a:p>
          <a:p>
            <a:pPr marL="880110" lvl="1" indent="-514350">
              <a:buFont typeface="+mj-lt"/>
              <a:buAutoNum type="alphaUcPeriod"/>
            </a:pPr>
            <a:r>
              <a:rPr lang="en-US" dirty="0" smtClean="0"/>
              <a:t>Dependent Class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38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229600" cy="1143000"/>
          </a:xfrm>
        </p:spPr>
        <p:txBody>
          <a:bodyPr/>
          <a:lstStyle/>
          <a:p>
            <a:r>
              <a:rPr lang="en-US" dirty="0" smtClean="0"/>
              <a:t>The Box-Shadow Property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Box-shadow property used to create a 3Dshadow effect</a:t>
            </a:r>
          </a:p>
          <a:p>
            <a:pPr marL="0" indent="0">
              <a:buNone/>
            </a:pPr>
            <a:r>
              <a:rPr lang="en-US" dirty="0" smtClean="0"/>
              <a:t>Box-shadow: h-shadow v-shadow blur spread inset;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H-shadow – Position of the horizontal shadow (Shifts shadow to the right from the right)</a:t>
            </a:r>
          </a:p>
          <a:p>
            <a:r>
              <a:rPr lang="en-US" dirty="0" smtClean="0"/>
              <a:t>V-shadow – position of the vertical shadow (shifts shadow down from the top)</a:t>
            </a:r>
          </a:p>
          <a:p>
            <a:r>
              <a:rPr lang="en-US" dirty="0" smtClean="0"/>
              <a:t>Blur – The blur distance (optional)</a:t>
            </a:r>
          </a:p>
          <a:p>
            <a:r>
              <a:rPr lang="en-US" dirty="0" smtClean="0"/>
              <a:t>Spread – The spread distance (</a:t>
            </a:r>
            <a:r>
              <a:rPr lang="en-US" dirty="0"/>
              <a:t>o</a:t>
            </a:r>
            <a:r>
              <a:rPr lang="en-US" dirty="0" smtClean="0"/>
              <a:t>ptional)</a:t>
            </a:r>
          </a:p>
          <a:p>
            <a:r>
              <a:rPr lang="en-US" dirty="0" smtClean="0"/>
              <a:t>Inset – Sets shadow placement inside rather than outside (optional)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98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Box-Shadow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.logo </a:t>
            </a:r>
            <a:r>
              <a:rPr lang="en-US" dirty="0" smtClean="0"/>
              <a:t>{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box-shadow</a:t>
            </a:r>
            <a:r>
              <a:rPr lang="en-US" dirty="0"/>
              <a:t>: 10px 15px 10px</a:t>
            </a:r>
            <a:r>
              <a:rPr lang="en-US" dirty="0" smtClean="0"/>
              <a:t>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="</a:t>
            </a:r>
            <a:r>
              <a:rPr lang="en-US" dirty="0" smtClean="0"/>
              <a:t>images/dmacclogo2009.gif</a:t>
            </a:r>
            <a:r>
              <a:rPr lang="en-US" dirty="0"/>
              <a:t>" class="logo" </a:t>
            </a:r>
            <a:r>
              <a:rPr lang="en-US" dirty="0" smtClean="0"/>
              <a:t>/&gt;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083731"/>
            <a:ext cx="4183916" cy="239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02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229600" cy="1143000"/>
          </a:xfrm>
        </p:spPr>
        <p:txBody>
          <a:bodyPr/>
          <a:lstStyle/>
          <a:p>
            <a:r>
              <a:rPr lang="en-US" dirty="0" smtClean="0"/>
              <a:t>Creating Rounded Corners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Prior to HTML5 it took 4 images manipulated to create the effect</a:t>
            </a:r>
          </a:p>
          <a:p>
            <a:r>
              <a:rPr lang="en-US" dirty="0" smtClean="0"/>
              <a:t>HTML5 adds the </a:t>
            </a:r>
            <a:r>
              <a:rPr lang="en-US" b="1" dirty="0" smtClean="0"/>
              <a:t>border-radius</a:t>
            </a:r>
            <a:r>
              <a:rPr lang="en-US" dirty="0" smtClean="0"/>
              <a:t> property which specifies the a radius of measurement</a:t>
            </a:r>
          </a:p>
          <a:p>
            <a:r>
              <a:rPr lang="en-US" dirty="0" smtClean="0"/>
              <a:t>Works with the shadow </a:t>
            </a:r>
            <a:r>
              <a:rPr lang="en-US" dirty="0" err="1" smtClean="0"/>
              <a:t>propery</a:t>
            </a:r>
            <a:r>
              <a:rPr lang="en-US" dirty="0" smtClean="0"/>
              <a:t> (shadow rounded </a:t>
            </a:r>
            <a:r>
              <a:rPr lang="en-US" dirty="0" err="1" smtClean="0"/>
              <a:t>aswell</a:t>
            </a:r>
            <a:r>
              <a:rPr lang="en-US" dirty="0" smtClean="0"/>
              <a:t>)</a:t>
            </a:r>
          </a:p>
          <a:p>
            <a:r>
              <a:rPr lang="en-US" dirty="0" smtClean="0"/>
              <a:t>Border-radius for all 4 sides or specify one corner</a:t>
            </a:r>
          </a:p>
          <a:p>
            <a:pPr lvl="1"/>
            <a:r>
              <a:rPr lang="en-US" dirty="0" smtClean="0"/>
              <a:t>Border-top-left-radius</a:t>
            </a:r>
          </a:p>
          <a:p>
            <a:pPr lvl="1"/>
            <a:r>
              <a:rPr lang="en-US" dirty="0" smtClean="0"/>
              <a:t>Border-top-right-radius</a:t>
            </a:r>
          </a:p>
          <a:p>
            <a:pPr lvl="1"/>
            <a:r>
              <a:rPr lang="en-US" dirty="0" smtClean="0"/>
              <a:t>Border-bottom-right-radius</a:t>
            </a:r>
          </a:p>
          <a:p>
            <a:pPr lvl="1"/>
            <a:r>
              <a:rPr lang="en-US" dirty="0" smtClean="0"/>
              <a:t>Border-bottom-left-radius</a:t>
            </a:r>
          </a:p>
        </p:txBody>
      </p:sp>
    </p:spTree>
    <p:extLst>
      <p:ext uri="{BB962C8B-B14F-4D97-AF65-F5344CB8AC3E}">
        <p14:creationId xmlns:p14="http://schemas.microsoft.com/office/powerpoint/2010/main" val="65218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Rounded Corners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.logo </a:t>
            </a:r>
            <a:r>
              <a:rPr lang="en-US" dirty="0" smtClean="0"/>
              <a:t>{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box-shadow: 10px 15px 10px;</a:t>
            </a:r>
          </a:p>
          <a:p>
            <a:pPr marL="0" indent="0">
              <a:buNone/>
            </a:pPr>
            <a:r>
              <a:rPr lang="en-US" dirty="0"/>
              <a:t>border-radius: 20px;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429000"/>
            <a:ext cx="5867400" cy="278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72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Figure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using image for informational purposes it can be wrapped with the </a:t>
            </a:r>
            <a:r>
              <a:rPr lang="en-US" b="1" dirty="0" smtClean="0"/>
              <a:t>&lt;figure&gt; </a:t>
            </a:r>
            <a:r>
              <a:rPr lang="en-US" dirty="0" smtClean="0"/>
              <a:t>element</a:t>
            </a:r>
          </a:p>
          <a:p>
            <a:r>
              <a:rPr lang="en-US" dirty="0" smtClean="0"/>
              <a:t>Captions can be added with </a:t>
            </a:r>
            <a:r>
              <a:rPr lang="en-US" b="1" dirty="0" smtClean="0"/>
              <a:t>&lt;</a:t>
            </a:r>
            <a:r>
              <a:rPr lang="en-US" b="1" dirty="0" err="1" smtClean="0"/>
              <a:t>figcaption</a:t>
            </a:r>
            <a:r>
              <a:rPr lang="en-US" b="1" dirty="0" smtClean="0"/>
              <a:t>&gt; </a:t>
            </a:r>
            <a:r>
              <a:rPr lang="en-US" dirty="0" smtClean="0"/>
              <a:t>element</a:t>
            </a:r>
          </a:p>
          <a:p>
            <a:r>
              <a:rPr lang="en-US" dirty="0" smtClean="0"/>
              <a:t>Benefits for styling and screen readers</a:t>
            </a:r>
          </a:p>
          <a:p>
            <a:pPr marL="0" indent="0">
              <a:buNone/>
            </a:pPr>
            <a:r>
              <a:rPr lang="en-US" dirty="0" smtClean="0"/>
              <a:t>&lt;figure&gt;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="images/dmacclogo2009.gif" </a:t>
            </a:r>
            <a:r>
              <a:rPr lang="en-US" dirty="0" smtClean="0"/>
              <a:t>			class</a:t>
            </a:r>
            <a:r>
              <a:rPr lang="en-US" dirty="0"/>
              <a:t>="logo" </a:t>
            </a:r>
            <a:r>
              <a:rPr lang="en-US" dirty="0" smtClean="0"/>
              <a:t>/&gt;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&lt;</a:t>
            </a:r>
            <a:r>
              <a:rPr lang="en-US" dirty="0" err="1" smtClean="0"/>
              <a:t>figcaption</a:t>
            </a:r>
            <a:r>
              <a:rPr lang="en-US" dirty="0" smtClean="0"/>
              <a:t>&gt;DMACC&lt;/</a:t>
            </a:r>
            <a:r>
              <a:rPr lang="en-US" dirty="0" err="1" smtClean="0"/>
              <a:t>figcaption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 smtClean="0"/>
              <a:t>&lt;/figure&gt;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0015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229600" cy="1143000"/>
          </a:xfrm>
        </p:spPr>
        <p:txBody>
          <a:bodyPr/>
          <a:lstStyle/>
          <a:p>
            <a:r>
              <a:rPr lang="en-US" dirty="0" smtClean="0"/>
              <a:t>Layouts in Dreamweaver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9042" y="1422400"/>
            <a:ext cx="2268758" cy="4389120"/>
          </a:xfrm>
        </p:spPr>
        <p:txBody>
          <a:bodyPr/>
          <a:lstStyle/>
          <a:p>
            <a:r>
              <a:rPr lang="en-US" dirty="0" smtClean="0"/>
              <a:t>Page Type: HTML</a:t>
            </a:r>
          </a:p>
          <a:p>
            <a:r>
              <a:rPr lang="en-US" dirty="0" smtClean="0"/>
              <a:t>Lots to choose from</a:t>
            </a:r>
          </a:p>
          <a:p>
            <a:r>
              <a:rPr lang="en-US" dirty="0" smtClean="0"/>
              <a:t>Preview available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22400"/>
            <a:ext cx="2836642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1422400" y="4437743"/>
            <a:ext cx="685800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295400"/>
            <a:ext cx="3352800" cy="5137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63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</a:t>
            </a:r>
            <a:r>
              <a:rPr lang="en-US" dirty="0"/>
              <a:t>the </a:t>
            </a:r>
            <a:r>
              <a:rPr lang="en-US" dirty="0" smtClean="0"/>
              <a:t>container: Width 930px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</a:t>
            </a:r>
            <a:r>
              <a:rPr lang="en-US" dirty="0"/>
              <a:t>the </a:t>
            </a:r>
            <a:r>
              <a:rPr lang="en-US" dirty="0" smtClean="0"/>
              <a:t>header, </a:t>
            </a:r>
            <a:r>
              <a:rPr lang="en-US" dirty="0" err="1" smtClean="0"/>
              <a:t>nav</a:t>
            </a:r>
            <a:r>
              <a:rPr lang="en-US" dirty="0" smtClean="0"/>
              <a:t>, and footer 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/>
              <a:t>910px width, 10px padding, 10px margin on bottom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/>
              <a:t>Footer should clear the float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</a:t>
            </a:r>
            <a:r>
              <a:rPr lang="en-US" dirty="0"/>
              <a:t>the side bar 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/>
              <a:t>float left, 200px wide, padding 10px, margin 10px on right and bottom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</a:t>
            </a:r>
            <a:r>
              <a:rPr lang="en-US" dirty="0"/>
              <a:t>the main section </a:t>
            </a:r>
            <a:endParaRPr lang="en-US" dirty="0" smtClean="0"/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/>
              <a:t>ID main, float right, 680px wide, 10px padding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</a:t>
            </a:r>
            <a:r>
              <a:rPr lang="en-US" dirty="0"/>
              <a:t>shadow and rounded </a:t>
            </a:r>
            <a:r>
              <a:rPr lang="en-US" dirty="0" smtClean="0"/>
              <a:t>corners to the DMACC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9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WDV101 </a:t>
            </a:r>
            <a:r>
              <a:rPr lang="en-US" b="0" dirty="0" smtClean="0">
                <a:effectLst/>
              </a:rPr>
              <a:t>Intro </a:t>
            </a:r>
            <a:r>
              <a:rPr lang="en-US" b="0" dirty="0">
                <a:effectLst/>
              </a:rPr>
              <a:t>to Website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854696" cy="1752600"/>
          </a:xfrm>
        </p:spPr>
        <p:txBody>
          <a:bodyPr/>
          <a:lstStyle/>
          <a:p>
            <a:r>
              <a:rPr lang="en-US" dirty="0" smtClean="0"/>
              <a:t>Tutorial #7 – Creating Liquid Width Layouts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30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86" y="381000"/>
            <a:ext cx="8229600" cy="1143000"/>
          </a:xfrm>
        </p:spPr>
        <p:txBody>
          <a:bodyPr/>
          <a:lstStyle/>
          <a:p>
            <a:r>
              <a:rPr lang="en-US" dirty="0" smtClean="0"/>
              <a:t>Liquid Layouts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Setup the same as fixed except use % instead of pixels</a:t>
            </a:r>
          </a:p>
          <a:p>
            <a:r>
              <a:rPr lang="en-US" dirty="0" smtClean="0"/>
              <a:t>Content adjusts with window resizing</a:t>
            </a:r>
          </a:p>
          <a:p>
            <a:r>
              <a:rPr lang="en-US" dirty="0" smtClean="0"/>
              <a:t>Max width 100% should be less than 100% due to some browser rendering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aside</a:t>
            </a: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/>
              <a:t>	width: 20%;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#main {</a:t>
            </a:r>
          </a:p>
          <a:p>
            <a:pPr marL="0" indent="0">
              <a:buNone/>
            </a:pPr>
            <a:r>
              <a:rPr lang="en-US" dirty="0"/>
              <a:t>	width: 68%;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91000" y="3505201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footer {</a:t>
            </a:r>
          </a:p>
          <a:p>
            <a:r>
              <a:rPr lang="en-US" dirty="0"/>
              <a:t>	width: 90%;</a:t>
            </a:r>
          </a:p>
          <a:p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9437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Tutorial 7 – Liquid Layouts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Page 384 advantages of 2 layouts</a:t>
            </a:r>
          </a:p>
          <a:p>
            <a:r>
              <a:rPr lang="en-US" dirty="0" smtClean="0"/>
              <a:t>Page 396 Floating columns</a:t>
            </a:r>
          </a:p>
          <a:p>
            <a:r>
              <a:rPr lang="en-US" dirty="0" smtClean="0"/>
              <a:t>Min and Max width for to prevent content shifts </a:t>
            </a:r>
          </a:p>
          <a:p>
            <a:pPr marL="393192" lvl="1" indent="0">
              <a:buNone/>
            </a:pPr>
            <a:endParaRPr lang="en-US" dirty="0" smtClean="0"/>
          </a:p>
          <a:p>
            <a:pPr marL="393192" lvl="1" indent="0">
              <a:buNone/>
            </a:pPr>
            <a:r>
              <a:rPr lang="en-US" dirty="0" smtClean="0"/>
              <a:t>Min-width: value;</a:t>
            </a:r>
          </a:p>
          <a:p>
            <a:pPr marL="393192" lvl="1" indent="0">
              <a:buNone/>
            </a:pPr>
            <a:r>
              <a:rPr lang="en-US" dirty="0" smtClean="0"/>
              <a:t>Max-width: value;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2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Print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setup a specific CSS to format you page for printing (on a physical printer)</a:t>
            </a:r>
          </a:p>
          <a:p>
            <a:r>
              <a:rPr lang="en-US" dirty="0" smtClean="0"/>
              <a:t>Print Style</a:t>
            </a:r>
          </a:p>
          <a:p>
            <a:pPr lvl="1"/>
            <a:r>
              <a:rPr lang="en-US" dirty="0" smtClean="0"/>
              <a:t>Change text color to black and background to white</a:t>
            </a:r>
          </a:p>
          <a:p>
            <a:pPr lvl="1"/>
            <a:r>
              <a:rPr lang="en-US" dirty="0" smtClean="0"/>
              <a:t>Set font size</a:t>
            </a:r>
          </a:p>
          <a:p>
            <a:pPr lvl="1"/>
            <a:r>
              <a:rPr lang="en-US" dirty="0" smtClean="0"/>
              <a:t>Set font</a:t>
            </a:r>
          </a:p>
          <a:p>
            <a:pPr lvl="1"/>
            <a:r>
              <a:rPr lang="en-US" dirty="0" smtClean="0"/>
              <a:t>Set elements to not be displayed</a:t>
            </a:r>
          </a:p>
          <a:p>
            <a:pPr lvl="1"/>
            <a:r>
              <a:rPr lang="en-US" dirty="0" smtClean="0"/>
              <a:t>Set line height to 120% or greater</a:t>
            </a:r>
          </a:p>
          <a:p>
            <a:pPr lvl="1"/>
            <a:r>
              <a:rPr lang="en-US" smtClean="0"/>
              <a:t>Use @page </a:t>
            </a:r>
            <a:r>
              <a:rPr lang="en-US" dirty="0" smtClean="0"/>
              <a:t>rule to set the page size and margin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38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Attribute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the media attribute</a:t>
            </a:r>
          </a:p>
          <a:p>
            <a:pPr lvl="1"/>
            <a:r>
              <a:rPr lang="en-US" dirty="0" smtClean="0"/>
              <a:t>All (default) – Style for all devices</a:t>
            </a:r>
          </a:p>
          <a:p>
            <a:pPr lvl="1"/>
            <a:r>
              <a:rPr lang="en-US" dirty="0" smtClean="0"/>
              <a:t>Screen – Only style what is displayed in the browser window</a:t>
            </a:r>
          </a:p>
          <a:p>
            <a:pPr lvl="1"/>
            <a:r>
              <a:rPr lang="en-US" dirty="0" smtClean="0"/>
              <a:t>Print – Assigns style to document being printed</a:t>
            </a:r>
          </a:p>
          <a:p>
            <a:pPr marL="0" indent="0">
              <a:buNone/>
            </a:pPr>
            <a:r>
              <a:rPr lang="en-US" dirty="0" smtClean="0"/>
              <a:t>&lt;link </a:t>
            </a:r>
            <a:r>
              <a:rPr lang="en-US" dirty="0" err="1" smtClean="0"/>
              <a:t>rel</a:t>
            </a:r>
            <a:r>
              <a:rPr lang="en-US" dirty="0" smtClean="0"/>
              <a:t>=“</a:t>
            </a:r>
            <a:r>
              <a:rPr lang="en-US" dirty="0" err="1" smtClean="0"/>
              <a:t>stylesheet</a:t>
            </a:r>
            <a:r>
              <a:rPr lang="en-US" dirty="0" smtClean="0"/>
              <a:t>” </a:t>
            </a:r>
            <a:r>
              <a:rPr lang="en-US" dirty="0" err="1" smtClean="0"/>
              <a:t>href</a:t>
            </a:r>
            <a:r>
              <a:rPr lang="en-US" dirty="0" smtClean="0"/>
              <a:t>=“style.css” type=“text/</a:t>
            </a:r>
            <a:r>
              <a:rPr lang="en-US" dirty="0" err="1" smtClean="0"/>
              <a:t>css</a:t>
            </a:r>
            <a:r>
              <a:rPr lang="en-US" dirty="0" smtClean="0"/>
              <a:t>” media=“screen” /&gt;</a:t>
            </a:r>
          </a:p>
          <a:p>
            <a:pPr marL="0" indent="0">
              <a:buNone/>
            </a:pPr>
            <a:r>
              <a:rPr lang="en-US" dirty="0"/>
              <a:t>&lt;link </a:t>
            </a:r>
            <a:r>
              <a:rPr lang="en-US" dirty="0" err="1"/>
              <a:t>rel</a:t>
            </a:r>
            <a:r>
              <a:rPr lang="en-US" dirty="0"/>
              <a:t>=“</a:t>
            </a:r>
            <a:r>
              <a:rPr lang="en-US" dirty="0" err="1"/>
              <a:t>stylesheet</a:t>
            </a:r>
            <a:r>
              <a:rPr lang="en-US" dirty="0"/>
              <a:t>” </a:t>
            </a:r>
            <a:r>
              <a:rPr lang="en-US" dirty="0" err="1"/>
              <a:t>href</a:t>
            </a:r>
            <a:r>
              <a:rPr lang="en-US" dirty="0"/>
              <a:t>=“print.css” type=“text/</a:t>
            </a:r>
            <a:r>
              <a:rPr lang="en-US" dirty="0" err="1"/>
              <a:t>css</a:t>
            </a:r>
            <a:r>
              <a:rPr lang="en-US" dirty="0"/>
              <a:t>” media</a:t>
            </a:r>
            <a:r>
              <a:rPr lang="en-US" dirty="0" smtClean="0"/>
              <a:t>=“print” </a:t>
            </a:r>
            <a:r>
              <a:rPr lang="en-US" dirty="0"/>
              <a:t>/&gt;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5965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@page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Defines the size of the print area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@page {</a:t>
            </a:r>
          </a:p>
          <a:p>
            <a:pPr marL="0" indent="0">
              <a:buNone/>
            </a:pPr>
            <a:r>
              <a:rPr lang="en-US" dirty="0" smtClean="0"/>
              <a:t>Size:  8.5in 11in;</a:t>
            </a:r>
          </a:p>
          <a:p>
            <a:pPr marL="0" indent="0">
              <a:buNone/>
            </a:pPr>
            <a:r>
              <a:rPr lang="en-US" dirty="0" smtClean="0"/>
              <a:t>Margin: 0.5in;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0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Property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use the display property to hide content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Header {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display:none</a:t>
            </a:r>
            <a:r>
              <a:rPr lang="en-US" dirty="0" smtClean="0"/>
              <a:t>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What CSS Property hides content besides display?</a:t>
            </a:r>
          </a:p>
          <a:p>
            <a:r>
              <a:rPr lang="en-US" dirty="0" smtClean="0"/>
              <a:t>How do they act different?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59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</a:t>
            </a:r>
            <a:r>
              <a:rPr lang="en-US" dirty="0" err="1" smtClean="0"/>
              <a:t>vs</a:t>
            </a:r>
            <a:r>
              <a:rPr lang="en-US" dirty="0" smtClean="0"/>
              <a:t> Visibility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Visibility - </a:t>
            </a:r>
            <a:r>
              <a:rPr lang="en-US" dirty="0"/>
              <a:t>The visibility property specifies whether or not an element is visible.</a:t>
            </a:r>
            <a:endParaRPr lang="en-US" dirty="0" smtClean="0"/>
          </a:p>
          <a:p>
            <a:r>
              <a:rPr lang="en-US" dirty="0" smtClean="0"/>
              <a:t>Keeps spacing. Display does not keep spacing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Footer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 smtClean="0"/>
              <a:t>visibility: hidden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406244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8229600" cy="1143000"/>
          </a:xfrm>
        </p:spPr>
        <p:txBody>
          <a:bodyPr/>
          <a:lstStyle/>
          <a:p>
            <a:r>
              <a:rPr lang="en-US"/>
              <a:t>Display </a:t>
            </a:r>
            <a:r>
              <a:rPr lang="en-US" smtClean="0"/>
              <a:t>vs. </a:t>
            </a:r>
            <a:r>
              <a:rPr lang="en-US" dirty="0"/>
              <a:t>Visibility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57800"/>
            <a:ext cx="8229600" cy="106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Left is </a:t>
            </a:r>
            <a:r>
              <a:rPr lang="en-US" dirty="0" err="1" smtClean="0"/>
              <a:t>display:none</a:t>
            </a:r>
            <a:r>
              <a:rPr lang="en-US" dirty="0" smtClean="0"/>
              <a:t>, right is Visibility: hidden</a:t>
            </a:r>
          </a:p>
          <a:p>
            <a:pPr marL="0" indent="0">
              <a:buNone/>
            </a:pPr>
            <a:r>
              <a:rPr lang="en-US" dirty="0" smtClean="0"/>
              <a:t>In this case clearing the footer removed the </a:t>
            </a:r>
            <a:r>
              <a:rPr lang="en-US" dirty="0" err="1" smtClean="0"/>
              <a:t>clear:both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74396"/>
            <a:ext cx="41529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957" y="1741033"/>
            <a:ext cx="4257675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8338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16652</TotalTime>
  <Words>1479</Words>
  <Application>Microsoft Office PowerPoint</Application>
  <PresentationFormat>On-screen Show (4:3)</PresentationFormat>
  <Paragraphs>286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Flow</vt:lpstr>
      <vt:lpstr>WDV 101 Intro to Website Development</vt:lpstr>
      <vt:lpstr>Tutorial #5 Review – Box Model</vt:lpstr>
      <vt:lpstr>Reminders</vt:lpstr>
      <vt:lpstr>Page Layouts</vt:lpstr>
      <vt:lpstr>Two Column Fixed Layout</vt:lpstr>
      <vt:lpstr>Class VS ID</vt:lpstr>
      <vt:lpstr>Two Column Fixed Layout</vt:lpstr>
      <vt:lpstr>Universal Selector</vt:lpstr>
      <vt:lpstr>Creating the Container</vt:lpstr>
      <vt:lpstr>Creating the Container</vt:lpstr>
      <vt:lpstr>Determine the Content Width</vt:lpstr>
      <vt:lpstr>Adding a Navigation bar</vt:lpstr>
      <vt:lpstr>Using the aside Element</vt:lpstr>
      <vt:lpstr>Main Section</vt:lpstr>
      <vt:lpstr>Main and Aside</vt:lpstr>
      <vt:lpstr>Dependent ID</vt:lpstr>
      <vt:lpstr>Creating Style for the Footer</vt:lpstr>
      <vt:lpstr>Creating Three Column Layout</vt:lpstr>
      <vt:lpstr>Quiz – Match Up</vt:lpstr>
      <vt:lpstr>The Box-Shadow Property</vt:lpstr>
      <vt:lpstr>Box-Shadow</vt:lpstr>
      <vt:lpstr>Creating Rounded Corners</vt:lpstr>
      <vt:lpstr>Creating Rounded Corners</vt:lpstr>
      <vt:lpstr>Figure element</vt:lpstr>
      <vt:lpstr>Layouts in Dreamweaver</vt:lpstr>
      <vt:lpstr>Lab</vt:lpstr>
      <vt:lpstr>WDV101 Intro to Website Development</vt:lpstr>
      <vt:lpstr>Liquid Layouts</vt:lpstr>
      <vt:lpstr>Tutorial 7 – Liquid Layouts</vt:lpstr>
      <vt:lpstr>Using Print Styles</vt:lpstr>
      <vt:lpstr>Media Attribute</vt:lpstr>
      <vt:lpstr>@page Rule</vt:lpstr>
      <vt:lpstr>Display Property</vt:lpstr>
      <vt:lpstr>Display vs Visibility</vt:lpstr>
      <vt:lpstr>Display vs. Visibility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204 Intro to Website Development</dc:title>
  <dc:creator>Matt</dc:creator>
  <cp:lastModifiedBy>Larry</cp:lastModifiedBy>
  <cp:revision>722</cp:revision>
  <dcterms:created xsi:type="dcterms:W3CDTF">2013-05-19T20:14:00Z</dcterms:created>
  <dcterms:modified xsi:type="dcterms:W3CDTF">2014-03-25T19:05:17Z</dcterms:modified>
</cp:coreProperties>
</file>