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6" r:id="rId11"/>
    <p:sldId id="265" r:id="rId12"/>
    <p:sldId id="271" r:id="rId13"/>
    <p:sldId id="267" r:id="rId14"/>
    <p:sldId id="268" r:id="rId15"/>
    <p:sldId id="277" r:id="rId16"/>
    <p:sldId id="269" r:id="rId17"/>
    <p:sldId id="279" r:id="rId18"/>
    <p:sldId id="280" r:id="rId19"/>
    <p:sldId id="278" r:id="rId20"/>
    <p:sldId id="270" r:id="rId21"/>
    <p:sldId id="281" r:id="rId22"/>
    <p:sldId id="272" r:id="rId23"/>
    <p:sldId id="273" r:id="rId24"/>
    <p:sldId id="282" r:id="rId25"/>
    <p:sldId id="283" r:id="rId26"/>
    <p:sldId id="287" r:id="rId27"/>
    <p:sldId id="288" r:id="rId28"/>
    <p:sldId id="291" r:id="rId29"/>
    <p:sldId id="290" r:id="rId30"/>
    <p:sldId id="274" r:id="rId31"/>
    <p:sldId id="289" r:id="rId32"/>
    <p:sldId id="275" r:id="rId33"/>
    <p:sldId id="284" r:id="rId34"/>
    <p:sldId id="276" r:id="rId35"/>
    <p:sldId id="285" r:id="rId36"/>
    <p:sldId id="286"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644" y="-3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9AB0F1-D045-400F-9ADF-ACCC7BB732CA}" type="datetimeFigureOut">
              <a:rPr lang="en-US" smtClean="0"/>
              <a:t>2/18/2014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B22D3D-2988-4600-BD39-9B6CBC0F6EF8}" type="slidenum">
              <a:rPr lang="en-US" smtClean="0"/>
              <a:t>‹#›</a:t>
            </a:fld>
            <a:endParaRPr lang="en-US"/>
          </a:p>
        </p:txBody>
      </p:sp>
    </p:spTree>
    <p:extLst>
      <p:ext uri="{BB962C8B-B14F-4D97-AF65-F5344CB8AC3E}">
        <p14:creationId xmlns:p14="http://schemas.microsoft.com/office/powerpoint/2010/main" val="3490446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1CFEB0F-F2BE-4DF2-BF30-C45F6B6AF455}" type="datetimeFigureOut">
              <a:rPr lang="en-US" smtClean="0"/>
              <a:t>2/18/2014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D67A599-7D36-4E65-9F3E-B322568ECB2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1CFEB0F-F2BE-4DF2-BF30-C45F6B6AF455}" type="datetimeFigureOut">
              <a:rPr lang="en-US" smtClean="0"/>
              <a:t>2/18/2014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67A599-7D36-4E65-9F3E-B322568ECB2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1CFEB0F-F2BE-4DF2-BF30-C45F6B6AF455}" type="datetimeFigureOut">
              <a:rPr lang="en-US" smtClean="0"/>
              <a:t>2/18/2014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67A599-7D36-4E65-9F3E-B322568ECB2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1CFEB0F-F2BE-4DF2-BF30-C45F6B6AF455}" type="datetimeFigureOut">
              <a:rPr lang="en-US" smtClean="0"/>
              <a:t>2/18/2014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67A599-7D36-4E65-9F3E-B322568ECB2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1CFEB0F-F2BE-4DF2-BF30-C45F6B6AF455}" type="datetimeFigureOut">
              <a:rPr lang="en-US" smtClean="0"/>
              <a:t>2/18/2014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67A599-7D36-4E65-9F3E-B322568ECB2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1CFEB0F-F2BE-4DF2-BF30-C45F6B6AF455}" type="datetimeFigureOut">
              <a:rPr lang="en-US" smtClean="0"/>
              <a:t>2/18/2014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67A599-7D36-4E65-9F3E-B322568ECB2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CFEB0F-F2BE-4DF2-BF30-C45F6B6AF455}" type="datetimeFigureOut">
              <a:rPr lang="en-US" smtClean="0"/>
              <a:t>2/18/2014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67A599-7D36-4E65-9F3E-B322568ECB2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1CFEB0F-F2BE-4DF2-BF30-C45F6B6AF455}" type="datetimeFigureOut">
              <a:rPr lang="en-US" smtClean="0"/>
              <a:t>2/18/2014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67A599-7D36-4E65-9F3E-B322568ECB2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1CFEB0F-F2BE-4DF2-BF30-C45F6B6AF455}" type="datetimeFigureOut">
              <a:rPr lang="en-US" smtClean="0"/>
              <a:t>2/18/2014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D67A599-7D36-4E65-9F3E-B322568ECB24}"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1CFEB0F-F2BE-4DF2-BF30-C45F6B6AF455}" type="datetimeFigureOut">
              <a:rPr lang="en-US" smtClean="0"/>
              <a:t>2/18/2014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67A599-7D36-4E65-9F3E-B322568ECB2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1CFEB0F-F2BE-4DF2-BF30-C45F6B6AF455}" type="datetimeFigureOut">
              <a:rPr lang="en-US" smtClean="0"/>
              <a:t>2/18/2014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67A599-7D36-4E65-9F3E-B322568ECB2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1CFEB0F-F2BE-4DF2-BF30-C45F6B6AF455}" type="datetimeFigureOut">
              <a:rPr lang="en-US" smtClean="0"/>
              <a:t>2/18/2014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D67A599-7D36-4E65-9F3E-B322568ECB24}"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jigsaw.w3.org/css-validato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dmaccwebdev.org/WDV%20101%20Fall%2013/MattHall/homewor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dmaccwebdev.org/WDV%20101%20Fall%2013/finalProject.docx" TargetMode="External"/><Relationship Id="rId2" Type="http://schemas.openxmlformats.org/officeDocument/2006/relationships/hyperlink" Target="http://www.dmaccwebdev.org/WDV%20101%20Fall%2013/"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css-tricks.com/the-difference-between-id-and-clas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WDV 101 </a:t>
            </a:r>
            <a:r>
              <a:rPr lang="en-US" b="0" dirty="0" smtClean="0">
                <a:effectLst/>
              </a:rPr>
              <a:t>Intro </a:t>
            </a:r>
            <a:r>
              <a:rPr lang="en-US" b="0" dirty="0">
                <a:effectLst/>
              </a:rPr>
              <a:t>to Website Development</a:t>
            </a:r>
            <a:endParaRPr lang="en-US" dirty="0"/>
          </a:p>
        </p:txBody>
      </p:sp>
      <p:sp>
        <p:nvSpPr>
          <p:cNvPr id="3" name="Subtitle 2"/>
          <p:cNvSpPr>
            <a:spLocks noGrp="1"/>
          </p:cNvSpPr>
          <p:nvPr>
            <p:ph type="subTitle" idx="1"/>
          </p:nvPr>
        </p:nvSpPr>
        <p:spPr>
          <a:xfrm>
            <a:off x="533400" y="3581400"/>
            <a:ext cx="7854696" cy="1752600"/>
          </a:xfrm>
        </p:spPr>
        <p:txBody>
          <a:bodyPr/>
          <a:lstStyle/>
          <a:p>
            <a:r>
              <a:rPr lang="en-US" dirty="0" smtClean="0"/>
              <a:t>Tutorial #4 Formatting Text and Links</a:t>
            </a:r>
            <a:endParaRPr lang="en-US" dirty="0"/>
          </a:p>
        </p:txBody>
      </p:sp>
    </p:spTree>
    <p:extLst>
      <p:ext uri="{BB962C8B-B14F-4D97-AF65-F5344CB8AC3E}">
        <p14:creationId xmlns:p14="http://schemas.microsoft.com/office/powerpoint/2010/main" val="2319980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81000"/>
            <a:ext cx="8229600" cy="1143000"/>
          </a:xfrm>
        </p:spPr>
        <p:txBody>
          <a:bodyPr/>
          <a:lstStyle/>
          <a:p>
            <a:r>
              <a:rPr lang="en-US" dirty="0" smtClean="0"/>
              <a:t>Tutorial #3 Review - CSS</a:t>
            </a:r>
            <a:endParaRPr lang="en-US" dirty="0"/>
          </a:p>
        </p:txBody>
      </p:sp>
      <p:sp>
        <p:nvSpPr>
          <p:cNvPr id="3" name="Content Placeholder 2"/>
          <p:cNvSpPr>
            <a:spLocks noGrp="1"/>
          </p:cNvSpPr>
          <p:nvPr>
            <p:ph idx="1"/>
          </p:nvPr>
        </p:nvSpPr>
        <p:spPr>
          <a:xfrm>
            <a:off x="457200" y="1447800"/>
            <a:ext cx="8229600" cy="4876800"/>
          </a:xfrm>
        </p:spPr>
        <p:txBody>
          <a:bodyPr>
            <a:normAutofit/>
          </a:bodyPr>
          <a:lstStyle/>
          <a:p>
            <a:r>
              <a:rPr lang="en-US" dirty="0" smtClean="0"/>
              <a:t>CSS format</a:t>
            </a:r>
          </a:p>
          <a:p>
            <a:pPr marL="0" indent="0">
              <a:buNone/>
            </a:pPr>
            <a:r>
              <a:rPr lang="en-US" dirty="0"/>
              <a:t>Selector {</a:t>
            </a:r>
          </a:p>
          <a:p>
            <a:pPr marL="0" indent="0">
              <a:buNone/>
            </a:pPr>
            <a:r>
              <a:rPr lang="en-US" dirty="0"/>
              <a:t>	property1: value1</a:t>
            </a:r>
            <a:r>
              <a:rPr lang="en-US" dirty="0" smtClean="0"/>
              <a:t>; /* Comments */</a:t>
            </a:r>
          </a:p>
          <a:p>
            <a:pPr marL="0" indent="0">
              <a:buNone/>
            </a:pPr>
            <a:r>
              <a:rPr lang="en-US" dirty="0" smtClean="0"/>
              <a:t>}</a:t>
            </a:r>
          </a:p>
          <a:p>
            <a:r>
              <a:rPr lang="en-US" dirty="0" smtClean="0"/>
              <a:t>Embedded, In-Line, and External CSS</a:t>
            </a:r>
          </a:p>
          <a:p>
            <a:r>
              <a:rPr lang="en-US" dirty="0" smtClean="0"/>
              <a:t>Styles - color, background-color,  font-family, font-size, text-transform, letter-spacing, word-spacing, text-indent, line-height, text-align, font-style, font-weight</a:t>
            </a:r>
          </a:p>
          <a:p>
            <a:r>
              <a:rPr lang="en-US" dirty="0" smtClean="0"/>
              <a:t>CSS Validation (</a:t>
            </a:r>
            <a:r>
              <a:rPr lang="en-US" dirty="0">
                <a:hlinkClick r:id="rId2"/>
              </a:rPr>
              <a:t>http://jigsaw.w3.org/css-validator</a:t>
            </a:r>
            <a:r>
              <a:rPr lang="en-US" dirty="0" smtClean="0">
                <a:hlinkClick r:id="rId2"/>
              </a:rPr>
              <a:t>/</a:t>
            </a:r>
            <a:r>
              <a:rPr lang="en-US" dirty="0" smtClean="0"/>
              <a:t>)</a:t>
            </a:r>
            <a:endParaRPr lang="en-US" dirty="0"/>
          </a:p>
          <a:p>
            <a:endParaRPr lang="en-US" dirty="0"/>
          </a:p>
          <a:p>
            <a:endParaRPr lang="en-US" dirty="0"/>
          </a:p>
        </p:txBody>
      </p:sp>
    </p:spTree>
    <p:extLst>
      <p:ext uri="{BB962C8B-B14F-4D97-AF65-F5344CB8AC3E}">
        <p14:creationId xmlns:p14="http://schemas.microsoft.com/office/powerpoint/2010/main" val="3940884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 Page</a:t>
            </a:r>
            <a:endParaRPr lang="en-US" dirty="0"/>
          </a:p>
        </p:txBody>
      </p:sp>
      <p:sp>
        <p:nvSpPr>
          <p:cNvPr id="3" name="Content Placeholder 2"/>
          <p:cNvSpPr>
            <a:spLocks noGrp="1"/>
          </p:cNvSpPr>
          <p:nvPr>
            <p:ph idx="1"/>
          </p:nvPr>
        </p:nvSpPr>
        <p:spPr/>
        <p:txBody>
          <a:bodyPr/>
          <a:lstStyle/>
          <a:p>
            <a:r>
              <a:rPr lang="en-US" dirty="0" smtClean="0"/>
              <a:t>Create an index.html page for your homework</a:t>
            </a:r>
          </a:p>
          <a:p>
            <a:r>
              <a:rPr lang="en-US" dirty="0" smtClean="0"/>
              <a:t>Upload to your server account </a:t>
            </a:r>
          </a:p>
          <a:p>
            <a:r>
              <a:rPr lang="en-US" dirty="0" smtClean="0"/>
              <a:t>Have an H1 tag at the top with “Homework of your name”</a:t>
            </a:r>
          </a:p>
          <a:p>
            <a:r>
              <a:rPr lang="en-US" dirty="0" smtClean="0"/>
              <a:t>Each Tutorial section should be separated with an H2</a:t>
            </a:r>
          </a:p>
          <a:p>
            <a:r>
              <a:rPr lang="en-US" dirty="0" smtClean="0"/>
              <a:t>Each homework should be linked in an unordered list</a:t>
            </a:r>
          </a:p>
          <a:p>
            <a:r>
              <a:rPr lang="en-US" dirty="0" smtClean="0"/>
              <a:t>Eventually you will have a main page that links to homework, final, etc.</a:t>
            </a:r>
            <a:endParaRPr lang="en-US" dirty="0"/>
          </a:p>
          <a:p>
            <a:endParaRPr lang="en-US" dirty="0"/>
          </a:p>
        </p:txBody>
      </p:sp>
    </p:spTree>
    <p:extLst>
      <p:ext uri="{BB962C8B-B14F-4D97-AF65-F5344CB8AC3E}">
        <p14:creationId xmlns:p14="http://schemas.microsoft.com/office/powerpoint/2010/main" val="2187167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5867400" cy="1143000"/>
          </a:xfrm>
        </p:spPr>
        <p:txBody>
          <a:bodyPr/>
          <a:lstStyle/>
          <a:p>
            <a:r>
              <a:rPr lang="en-US" dirty="0" smtClean="0"/>
              <a:t>Homework Page</a:t>
            </a:r>
            <a:endParaRPr lang="en-US" dirty="0"/>
          </a:p>
        </p:txBody>
      </p:sp>
      <p:sp>
        <p:nvSpPr>
          <p:cNvPr id="3" name="Content Placeholder 2"/>
          <p:cNvSpPr>
            <a:spLocks noGrp="1"/>
          </p:cNvSpPr>
          <p:nvPr>
            <p:ph idx="1"/>
          </p:nvPr>
        </p:nvSpPr>
        <p:spPr>
          <a:xfrm>
            <a:off x="5638800" y="1447800"/>
            <a:ext cx="3048000" cy="4876800"/>
          </a:xfrm>
        </p:spPr>
        <p:txBody>
          <a:bodyPr/>
          <a:lstStyle/>
          <a:p>
            <a:r>
              <a:rPr lang="en-US" dirty="0" smtClean="0"/>
              <a:t>Example setup on </a:t>
            </a:r>
            <a:r>
              <a:rPr lang="en-US" dirty="0" smtClean="0">
                <a:hlinkClick r:id="rId2"/>
              </a:rPr>
              <a:t>http</a:t>
            </a:r>
            <a:r>
              <a:rPr lang="en-US" dirty="0">
                <a:hlinkClick r:id="rId2"/>
              </a:rPr>
              <a:t>://www.dmaccwebdev.org/WDV%20101%20Fall%2013/MattHall/homework/</a:t>
            </a:r>
            <a:endParaRPr lang="en-US" dirty="0"/>
          </a:p>
          <a:p>
            <a:endParaRPr lang="en-US" dirty="0"/>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47800"/>
            <a:ext cx="5181600" cy="4211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13824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5181600" cy="1143000"/>
          </a:xfrm>
        </p:spPr>
        <p:txBody>
          <a:bodyPr/>
          <a:lstStyle/>
          <a:p>
            <a:r>
              <a:rPr lang="en-US" dirty="0" smtClean="0"/>
              <a:t>Final Project</a:t>
            </a:r>
            <a:endParaRPr lang="en-US" dirty="0"/>
          </a:p>
        </p:txBody>
      </p:sp>
      <p:sp>
        <p:nvSpPr>
          <p:cNvPr id="3" name="Content Placeholder 2"/>
          <p:cNvSpPr>
            <a:spLocks noGrp="1"/>
          </p:cNvSpPr>
          <p:nvPr>
            <p:ph idx="1"/>
          </p:nvPr>
        </p:nvSpPr>
        <p:spPr>
          <a:xfrm>
            <a:off x="457200" y="1371600"/>
            <a:ext cx="8229600" cy="4953000"/>
          </a:xfrm>
        </p:spPr>
        <p:txBody>
          <a:bodyPr>
            <a:normAutofit/>
          </a:bodyPr>
          <a:lstStyle/>
          <a:p>
            <a:r>
              <a:rPr lang="en-US" dirty="0" smtClean="0"/>
              <a:t>The </a:t>
            </a:r>
            <a:r>
              <a:rPr lang="en-US" dirty="0"/>
              <a:t>final project has 300 points available, plus some extra credit. Failure to complete a final project will result in a grade of 0 for the project and a failing grade in the </a:t>
            </a:r>
            <a:r>
              <a:rPr lang="en-US" dirty="0" smtClean="0"/>
              <a:t>course. Requirements:</a:t>
            </a:r>
          </a:p>
          <a:p>
            <a:pPr lvl="1"/>
            <a:r>
              <a:rPr lang="en-US" dirty="0" smtClean="0"/>
              <a:t>Purpose </a:t>
            </a:r>
            <a:r>
              <a:rPr lang="en-US" dirty="0"/>
              <a:t>and Organization: (70 points)</a:t>
            </a:r>
          </a:p>
          <a:p>
            <a:pPr lvl="1"/>
            <a:r>
              <a:rPr lang="en-US" dirty="0"/>
              <a:t>Required Technical Features: (200 points)</a:t>
            </a:r>
          </a:p>
          <a:p>
            <a:pPr lvl="1"/>
            <a:r>
              <a:rPr lang="en-US" dirty="0"/>
              <a:t>Project Presentation: (30 points)</a:t>
            </a:r>
          </a:p>
          <a:p>
            <a:pPr lvl="1"/>
            <a:r>
              <a:rPr lang="en-US" dirty="0"/>
              <a:t>Extra Credit Features: (20 points maximum)</a:t>
            </a:r>
          </a:p>
          <a:p>
            <a:endParaRPr lang="en-US" dirty="0"/>
          </a:p>
          <a:p>
            <a:r>
              <a:rPr lang="en-US" dirty="0">
                <a:hlinkClick r:id="rId2"/>
              </a:rPr>
              <a:t>http://</a:t>
            </a:r>
            <a:r>
              <a:rPr lang="en-US" dirty="0" smtClean="0">
                <a:hlinkClick r:id="rId2"/>
              </a:rPr>
              <a:t>www.dmaccwebdev.org/WDV%20101%20Fall%2013/</a:t>
            </a:r>
            <a:r>
              <a:rPr lang="en-US" dirty="0">
                <a:hlinkClick r:id="rId3"/>
              </a:rPr>
              <a:t>finalProject.docx</a:t>
            </a:r>
            <a:endParaRPr lang="en-US" dirty="0"/>
          </a:p>
          <a:p>
            <a:endParaRPr lang="en-US" dirty="0" smtClean="0"/>
          </a:p>
          <a:p>
            <a:endParaRPr lang="en-US" dirty="0"/>
          </a:p>
        </p:txBody>
      </p:sp>
    </p:spTree>
    <p:extLst>
      <p:ext uri="{BB962C8B-B14F-4D97-AF65-F5344CB8AC3E}">
        <p14:creationId xmlns:p14="http://schemas.microsoft.com/office/powerpoint/2010/main" val="2333334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Vertical-Align Property</a:t>
            </a:r>
            <a:endParaRPr lang="en-US" dirty="0"/>
          </a:p>
        </p:txBody>
      </p:sp>
      <p:sp>
        <p:nvSpPr>
          <p:cNvPr id="3" name="Content Placeholder 2"/>
          <p:cNvSpPr>
            <a:spLocks noGrp="1"/>
          </p:cNvSpPr>
          <p:nvPr>
            <p:ph idx="1"/>
          </p:nvPr>
        </p:nvSpPr>
        <p:spPr/>
        <p:txBody>
          <a:bodyPr/>
          <a:lstStyle/>
          <a:p>
            <a:r>
              <a:rPr lang="en-US" dirty="0" smtClean="0"/>
              <a:t>Used to position images and other elements with text</a:t>
            </a:r>
          </a:p>
          <a:p>
            <a:r>
              <a:rPr lang="en-US" dirty="0" smtClean="0"/>
              <a:t>Most common positions</a:t>
            </a:r>
          </a:p>
          <a:p>
            <a:pPr lvl="1"/>
            <a:r>
              <a:rPr lang="en-US" dirty="0" smtClean="0"/>
              <a:t>Top</a:t>
            </a:r>
          </a:p>
          <a:p>
            <a:pPr lvl="1"/>
            <a:r>
              <a:rPr lang="en-US" dirty="0" smtClean="0"/>
              <a:t>Middle</a:t>
            </a:r>
          </a:p>
          <a:p>
            <a:pPr lvl="1"/>
            <a:r>
              <a:rPr lang="en-US" dirty="0" smtClean="0"/>
              <a:t>Bottom</a:t>
            </a:r>
          </a:p>
          <a:p>
            <a:r>
              <a:rPr lang="en-US" dirty="0" smtClean="0"/>
              <a:t>All positions listed on Page 192</a:t>
            </a:r>
          </a:p>
          <a:p>
            <a:pPr marL="0" indent="0">
              <a:buNone/>
            </a:pPr>
            <a:r>
              <a:rPr lang="en-US" dirty="0" err="1"/>
              <a:t>i</a:t>
            </a:r>
            <a:r>
              <a:rPr lang="en-US" dirty="0" err="1" smtClean="0"/>
              <a:t>mg</a:t>
            </a:r>
            <a:r>
              <a:rPr lang="en-US" dirty="0" smtClean="0"/>
              <a:t> {</a:t>
            </a:r>
          </a:p>
          <a:p>
            <a:pPr marL="0" indent="0">
              <a:buNone/>
            </a:pPr>
            <a:r>
              <a:rPr lang="en-US" dirty="0"/>
              <a:t>	</a:t>
            </a:r>
            <a:r>
              <a:rPr lang="en-US" dirty="0" smtClean="0"/>
              <a:t>vertical-align: middle;</a:t>
            </a:r>
          </a:p>
          <a:p>
            <a:pPr marL="0" indent="0">
              <a:buNone/>
            </a:pPr>
            <a:r>
              <a:rPr lang="en-US" dirty="0"/>
              <a:t>}</a:t>
            </a:r>
          </a:p>
        </p:txBody>
      </p:sp>
    </p:spTree>
    <p:extLst>
      <p:ext uri="{BB962C8B-B14F-4D97-AF65-F5344CB8AC3E}">
        <p14:creationId xmlns:p14="http://schemas.microsoft.com/office/powerpoint/2010/main" val="22053587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Styling Lists</a:t>
            </a:r>
            <a:endParaRPr lang="en-US" dirty="0"/>
          </a:p>
        </p:txBody>
      </p:sp>
      <p:sp>
        <p:nvSpPr>
          <p:cNvPr id="3" name="Content Placeholder 2"/>
          <p:cNvSpPr>
            <a:spLocks noGrp="1"/>
          </p:cNvSpPr>
          <p:nvPr>
            <p:ph idx="1"/>
          </p:nvPr>
        </p:nvSpPr>
        <p:spPr/>
        <p:txBody>
          <a:bodyPr/>
          <a:lstStyle/>
          <a:p>
            <a:r>
              <a:rPr lang="en-US" dirty="0" smtClean="0"/>
              <a:t>Lists can be styled with multiple properties</a:t>
            </a:r>
          </a:p>
          <a:p>
            <a:pPr lvl="1"/>
            <a:r>
              <a:rPr lang="en-US" dirty="0" smtClean="0"/>
              <a:t>List-style-type</a:t>
            </a:r>
          </a:p>
          <a:p>
            <a:pPr lvl="1"/>
            <a:r>
              <a:rPr lang="en-US" dirty="0" smtClean="0"/>
              <a:t>List-style-position</a:t>
            </a:r>
          </a:p>
          <a:p>
            <a:pPr lvl="1"/>
            <a:r>
              <a:rPr lang="en-US" dirty="0" smtClean="0"/>
              <a:t>List-style-image</a:t>
            </a:r>
          </a:p>
          <a:p>
            <a:pPr lvl="1"/>
            <a:endParaRPr lang="en-US" dirty="0" smtClean="0"/>
          </a:p>
          <a:p>
            <a:pPr marL="0" indent="0">
              <a:buNone/>
            </a:pPr>
            <a:r>
              <a:rPr lang="en-US" dirty="0" err="1"/>
              <a:t>u</a:t>
            </a:r>
            <a:r>
              <a:rPr lang="en-US" dirty="0" err="1" smtClean="0"/>
              <a:t>l</a:t>
            </a:r>
            <a:r>
              <a:rPr lang="en-US" dirty="0" smtClean="0"/>
              <a:t>{</a:t>
            </a:r>
          </a:p>
          <a:p>
            <a:pPr marL="0" indent="0">
              <a:buNone/>
            </a:pPr>
            <a:r>
              <a:rPr lang="en-US" dirty="0"/>
              <a:t>	</a:t>
            </a:r>
            <a:r>
              <a:rPr lang="en-US" dirty="0" smtClean="0"/>
              <a:t>list-style-property: value;</a:t>
            </a:r>
          </a:p>
          <a:p>
            <a:pPr marL="0" indent="0">
              <a:buNone/>
            </a:pPr>
            <a:r>
              <a:rPr lang="en-US" dirty="0"/>
              <a:t>}</a:t>
            </a:r>
            <a:endParaRPr lang="en-US" dirty="0" smtClean="0"/>
          </a:p>
        </p:txBody>
      </p:sp>
    </p:spTree>
    <p:extLst>
      <p:ext uri="{BB962C8B-B14F-4D97-AF65-F5344CB8AC3E}">
        <p14:creationId xmlns:p14="http://schemas.microsoft.com/office/powerpoint/2010/main" val="2963202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List-Style-Type Property UL</a:t>
            </a:r>
            <a:endParaRPr lang="en-US" dirty="0"/>
          </a:p>
        </p:txBody>
      </p:sp>
      <p:sp>
        <p:nvSpPr>
          <p:cNvPr id="3" name="Content Placeholder 2"/>
          <p:cNvSpPr>
            <a:spLocks noGrp="1"/>
          </p:cNvSpPr>
          <p:nvPr>
            <p:ph idx="1"/>
          </p:nvPr>
        </p:nvSpPr>
        <p:spPr/>
        <p:txBody>
          <a:bodyPr/>
          <a:lstStyle/>
          <a:p>
            <a:r>
              <a:rPr lang="en-US" dirty="0" smtClean="0"/>
              <a:t>Used to change the default circle of unordered lists</a:t>
            </a:r>
          </a:p>
          <a:p>
            <a:r>
              <a:rPr lang="en-US" dirty="0" smtClean="0"/>
              <a:t>Four values can be used</a:t>
            </a:r>
          </a:p>
          <a:p>
            <a:pPr lvl="1"/>
            <a:r>
              <a:rPr lang="en-US" dirty="0" smtClean="0"/>
              <a:t>Disc – A filled circle (Default)</a:t>
            </a:r>
          </a:p>
          <a:p>
            <a:pPr lvl="1"/>
            <a:r>
              <a:rPr lang="en-US" dirty="0" smtClean="0"/>
              <a:t>Circle – A hollow circle</a:t>
            </a:r>
          </a:p>
          <a:p>
            <a:pPr lvl="1"/>
            <a:r>
              <a:rPr lang="en-US" dirty="0" smtClean="0"/>
              <a:t>Square – A filled square</a:t>
            </a:r>
          </a:p>
          <a:p>
            <a:pPr lvl="1"/>
            <a:r>
              <a:rPr lang="en-US" dirty="0" smtClean="0"/>
              <a:t>None – No bullet is shown</a:t>
            </a:r>
          </a:p>
          <a:p>
            <a:pPr marL="0" indent="0">
              <a:buNone/>
            </a:pPr>
            <a:r>
              <a:rPr lang="en-US" dirty="0" err="1"/>
              <a:t>ul</a:t>
            </a:r>
            <a:r>
              <a:rPr lang="en-US" dirty="0"/>
              <a:t> {</a:t>
            </a:r>
          </a:p>
          <a:p>
            <a:pPr marL="0" indent="0">
              <a:buNone/>
            </a:pPr>
            <a:r>
              <a:rPr lang="en-US" dirty="0"/>
              <a:t>	list-style-type: </a:t>
            </a:r>
            <a:r>
              <a:rPr lang="en-US" dirty="0" smtClean="0"/>
              <a:t>square;</a:t>
            </a:r>
            <a:endParaRPr lang="en-US" dirty="0"/>
          </a:p>
          <a:p>
            <a:pPr marL="0" indent="0">
              <a:buNone/>
            </a:pPr>
            <a:r>
              <a:rPr lang="en-US" dirty="0"/>
              <a:t>}</a:t>
            </a:r>
          </a:p>
        </p:txBody>
      </p:sp>
    </p:spTree>
    <p:extLst>
      <p:ext uri="{BB962C8B-B14F-4D97-AF65-F5344CB8AC3E}">
        <p14:creationId xmlns:p14="http://schemas.microsoft.com/office/powerpoint/2010/main" val="659360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List-Style-Type Property OL</a:t>
            </a:r>
            <a:endParaRPr lang="en-US" dirty="0"/>
          </a:p>
        </p:txBody>
      </p:sp>
      <p:sp>
        <p:nvSpPr>
          <p:cNvPr id="3" name="Content Placeholder 2"/>
          <p:cNvSpPr>
            <a:spLocks noGrp="1"/>
          </p:cNvSpPr>
          <p:nvPr>
            <p:ph idx="1"/>
          </p:nvPr>
        </p:nvSpPr>
        <p:spPr/>
        <p:txBody>
          <a:bodyPr/>
          <a:lstStyle/>
          <a:p>
            <a:r>
              <a:rPr lang="en-US" dirty="0" smtClean="0"/>
              <a:t>Used to change the default number of ordered lists</a:t>
            </a:r>
          </a:p>
          <a:p>
            <a:r>
              <a:rPr lang="en-US" dirty="0" smtClean="0"/>
              <a:t>Decimal </a:t>
            </a:r>
          </a:p>
          <a:p>
            <a:pPr lvl="1"/>
            <a:r>
              <a:rPr lang="en-US" dirty="0" smtClean="0"/>
              <a:t>Leading 0 or not</a:t>
            </a:r>
          </a:p>
          <a:p>
            <a:r>
              <a:rPr lang="en-US" dirty="0" smtClean="0"/>
              <a:t>Roman Numeral</a:t>
            </a:r>
          </a:p>
          <a:p>
            <a:pPr lvl="1"/>
            <a:r>
              <a:rPr lang="en-US" dirty="0" smtClean="0"/>
              <a:t>Upper or Lowercase</a:t>
            </a:r>
          </a:p>
          <a:p>
            <a:r>
              <a:rPr lang="en-US" dirty="0" smtClean="0"/>
              <a:t>Alpha (A, B, C, </a:t>
            </a:r>
            <a:r>
              <a:rPr lang="en-US" dirty="0" err="1" smtClean="0"/>
              <a:t>etc</a:t>
            </a:r>
            <a:r>
              <a:rPr lang="en-US" dirty="0" smtClean="0"/>
              <a:t>)</a:t>
            </a:r>
          </a:p>
          <a:p>
            <a:pPr lvl="1"/>
            <a:r>
              <a:rPr lang="en-US" dirty="0"/>
              <a:t>Upper or </a:t>
            </a:r>
            <a:r>
              <a:rPr lang="en-US" dirty="0" smtClean="0"/>
              <a:t>Lowercase</a:t>
            </a:r>
          </a:p>
          <a:p>
            <a:r>
              <a:rPr lang="en-US" dirty="0" smtClean="0"/>
              <a:t>None</a:t>
            </a:r>
          </a:p>
          <a:p>
            <a:r>
              <a:rPr lang="en-US" dirty="0" smtClean="0"/>
              <a:t>Page 194 has the properties</a:t>
            </a:r>
            <a:endParaRPr lang="en-US" dirty="0"/>
          </a:p>
        </p:txBody>
      </p:sp>
    </p:spTree>
    <p:extLst>
      <p:ext uri="{BB962C8B-B14F-4D97-AF65-F5344CB8AC3E}">
        <p14:creationId xmlns:p14="http://schemas.microsoft.com/office/powerpoint/2010/main" val="1446727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List-Style-Image</a:t>
            </a:r>
            <a:endParaRPr lang="en-US" dirty="0"/>
          </a:p>
        </p:txBody>
      </p:sp>
      <p:sp>
        <p:nvSpPr>
          <p:cNvPr id="3" name="Content Placeholder 2"/>
          <p:cNvSpPr>
            <a:spLocks noGrp="1"/>
          </p:cNvSpPr>
          <p:nvPr>
            <p:ph idx="1"/>
          </p:nvPr>
        </p:nvSpPr>
        <p:spPr/>
        <p:txBody>
          <a:bodyPr/>
          <a:lstStyle/>
          <a:p>
            <a:r>
              <a:rPr lang="en-US" dirty="0" smtClean="0"/>
              <a:t>Gives options for custom bullets</a:t>
            </a:r>
          </a:p>
          <a:p>
            <a:r>
              <a:rPr lang="en-US" dirty="0" smtClean="0"/>
              <a:t>Uses images</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err="1" smtClean="0"/>
              <a:t>ul</a:t>
            </a:r>
            <a:r>
              <a:rPr lang="en-US" dirty="0" smtClean="0"/>
              <a:t>{</a:t>
            </a:r>
          </a:p>
          <a:p>
            <a:pPr marL="0" indent="0">
              <a:buNone/>
            </a:pPr>
            <a:r>
              <a:rPr lang="en-US" dirty="0"/>
              <a:t>	</a:t>
            </a:r>
            <a:r>
              <a:rPr lang="en-US" dirty="0" smtClean="0"/>
              <a:t>list-style-image: </a:t>
            </a:r>
            <a:r>
              <a:rPr lang="en-US" dirty="0" err="1" smtClean="0"/>
              <a:t>url</a:t>
            </a:r>
            <a:r>
              <a:rPr lang="en-US" dirty="0" smtClean="0"/>
              <a:t>(</a:t>
            </a:r>
            <a:r>
              <a:rPr lang="en-US" dirty="0" err="1" smtClean="0"/>
              <a:t>imagename</a:t>
            </a:r>
            <a:r>
              <a:rPr lang="en-US" dirty="0" smtClean="0"/>
              <a:t>);</a:t>
            </a:r>
          </a:p>
          <a:p>
            <a:pPr marL="0" indent="0">
              <a:buNone/>
            </a:pPr>
            <a:r>
              <a:rPr lang="en-US" dirty="0" smtClean="0"/>
              <a:t>}</a:t>
            </a:r>
          </a:p>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969665"/>
            <a:ext cx="1876425" cy="181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28565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List-Style-Position</a:t>
            </a:r>
            <a:endParaRPr lang="en-US" dirty="0"/>
          </a:p>
        </p:txBody>
      </p:sp>
      <p:sp>
        <p:nvSpPr>
          <p:cNvPr id="3" name="Content Placeholder 2"/>
          <p:cNvSpPr>
            <a:spLocks noGrp="1"/>
          </p:cNvSpPr>
          <p:nvPr>
            <p:ph idx="1"/>
          </p:nvPr>
        </p:nvSpPr>
        <p:spPr/>
        <p:txBody>
          <a:bodyPr/>
          <a:lstStyle/>
          <a:p>
            <a:r>
              <a:rPr lang="en-US" dirty="0" smtClean="0"/>
              <a:t>Used to change the position of the marker or bullet</a:t>
            </a:r>
          </a:p>
          <a:p>
            <a:r>
              <a:rPr lang="en-US" dirty="0" smtClean="0"/>
              <a:t>Defaults to outside. Text indents</a:t>
            </a:r>
          </a:p>
          <a:p>
            <a:endParaRPr lang="en-US" dirty="0"/>
          </a:p>
          <a:p>
            <a:endParaRPr lang="en-US" dirty="0" smtClean="0"/>
          </a:p>
          <a:p>
            <a:endParaRPr lang="en-US" dirty="0" smtClean="0"/>
          </a:p>
          <a:p>
            <a:r>
              <a:rPr lang="en-US" dirty="0" smtClean="0"/>
              <a:t>Other options is inside. Text </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722" y="4876800"/>
            <a:ext cx="6611219" cy="155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5276" y="2895600"/>
            <a:ext cx="6256782" cy="155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78655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8229600" cy="1143000"/>
          </a:xfrm>
        </p:spPr>
        <p:txBody>
          <a:bodyPr/>
          <a:lstStyle/>
          <a:p>
            <a:r>
              <a:rPr lang="en-US" b="1" dirty="0" smtClean="0"/>
              <a:t>Lab</a:t>
            </a:r>
            <a:endParaRPr lang="en-US" b="1" dirty="0"/>
          </a:p>
        </p:txBody>
      </p:sp>
      <p:sp>
        <p:nvSpPr>
          <p:cNvPr id="3" name="Content Placeholder 2"/>
          <p:cNvSpPr>
            <a:spLocks noGrp="1"/>
          </p:cNvSpPr>
          <p:nvPr>
            <p:ph idx="1"/>
          </p:nvPr>
        </p:nvSpPr>
        <p:spPr>
          <a:xfrm>
            <a:off x="457200" y="1295400"/>
            <a:ext cx="8229600" cy="5029200"/>
          </a:xfrm>
        </p:spPr>
        <p:txBody>
          <a:bodyPr/>
          <a:lstStyle/>
          <a:p>
            <a:pPr marL="514350" indent="-514350">
              <a:buFont typeface="+mj-lt"/>
              <a:buAutoNum type="arabicPeriod"/>
            </a:pPr>
            <a:r>
              <a:rPr lang="en-US" dirty="0" smtClean="0"/>
              <a:t>Get the starter file Tutorial4_start.html from the Class Info/Labs/ folder</a:t>
            </a:r>
          </a:p>
          <a:p>
            <a:pPr marL="514350" indent="-514350">
              <a:buFont typeface="+mj-lt"/>
              <a:buAutoNum type="arabicPeriod"/>
            </a:pPr>
            <a:r>
              <a:rPr lang="en-US" dirty="0" smtClean="0"/>
              <a:t>View Source, Copy, and paste into a new file (Save as tutorial4.html)</a:t>
            </a:r>
          </a:p>
          <a:p>
            <a:pPr marL="514350" indent="-514350">
              <a:buFont typeface="+mj-lt"/>
              <a:buAutoNum type="arabicPeriod"/>
            </a:pPr>
            <a:r>
              <a:rPr lang="en-US" dirty="0" smtClean="0"/>
              <a:t>Format text around the image to be in the </a:t>
            </a:r>
            <a:r>
              <a:rPr lang="en-US" dirty="0"/>
              <a:t>middle (vertical-align: middle;)</a:t>
            </a:r>
            <a:endParaRPr lang="en-US" dirty="0" smtClean="0"/>
          </a:p>
          <a:p>
            <a:pPr marL="514350" indent="-514350">
              <a:buFont typeface="+mj-lt"/>
              <a:buAutoNum type="arabicPeriod"/>
            </a:pPr>
            <a:r>
              <a:rPr lang="en-US" dirty="0" smtClean="0"/>
              <a:t>Change the Unordered List bullets to a hallow circle (list-style-type</a:t>
            </a:r>
            <a:r>
              <a:rPr lang="en-US" dirty="0"/>
              <a:t>: </a:t>
            </a:r>
            <a:r>
              <a:rPr lang="en-US" dirty="0" smtClean="0"/>
              <a:t>circle);</a:t>
            </a:r>
          </a:p>
          <a:p>
            <a:pPr marL="514350" indent="-514350">
              <a:buFont typeface="+mj-lt"/>
              <a:buAutoNum type="arabicPeriod"/>
            </a:pPr>
            <a:r>
              <a:rPr lang="en-US" dirty="0" smtClean="0"/>
              <a:t>Change the ordered list to Uppercase Roman </a:t>
            </a:r>
            <a:r>
              <a:rPr lang="en-US" dirty="0"/>
              <a:t>Numerals (list-style-type: lower-roman</a:t>
            </a:r>
            <a:r>
              <a:rPr lang="en-US" dirty="0" smtClean="0"/>
              <a:t>;)</a:t>
            </a:r>
          </a:p>
          <a:p>
            <a:endParaRPr lang="en-US" dirty="0"/>
          </a:p>
        </p:txBody>
      </p:sp>
    </p:spTree>
    <p:extLst>
      <p:ext uri="{BB962C8B-B14F-4D97-AF65-F5344CB8AC3E}">
        <p14:creationId xmlns:p14="http://schemas.microsoft.com/office/powerpoint/2010/main" val="32022655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Grouping Selectors</a:t>
            </a:r>
            <a:endParaRPr lang="en-US" dirty="0"/>
          </a:p>
        </p:txBody>
      </p:sp>
      <p:sp>
        <p:nvSpPr>
          <p:cNvPr id="3" name="Content Placeholder 2"/>
          <p:cNvSpPr>
            <a:spLocks noGrp="1"/>
          </p:cNvSpPr>
          <p:nvPr>
            <p:ph idx="1"/>
          </p:nvPr>
        </p:nvSpPr>
        <p:spPr/>
        <p:txBody>
          <a:bodyPr/>
          <a:lstStyle/>
          <a:p>
            <a:r>
              <a:rPr lang="en-US" dirty="0" smtClean="0"/>
              <a:t>Selectors can be grouped together in a comma separated list.</a:t>
            </a:r>
          </a:p>
          <a:p>
            <a:r>
              <a:rPr lang="en-US" dirty="0" smtClean="0"/>
              <a:t>This will apply the styling all of the selectors in the list.</a:t>
            </a:r>
          </a:p>
          <a:p>
            <a:r>
              <a:rPr lang="en-US" dirty="0" smtClean="0"/>
              <a:t>Example:</a:t>
            </a:r>
          </a:p>
          <a:p>
            <a:pPr marL="0" indent="0">
              <a:buNone/>
            </a:pPr>
            <a:r>
              <a:rPr lang="en-US" dirty="0" smtClean="0"/>
              <a:t>h1, h2, h4{</a:t>
            </a:r>
          </a:p>
          <a:p>
            <a:pPr marL="0" indent="0">
              <a:buNone/>
            </a:pPr>
            <a:r>
              <a:rPr lang="en-US" dirty="0"/>
              <a:t>	</a:t>
            </a:r>
            <a:r>
              <a:rPr lang="en-US" dirty="0" smtClean="0"/>
              <a:t>color: red;</a:t>
            </a:r>
          </a:p>
          <a:p>
            <a:pPr marL="0" indent="0">
              <a:buNone/>
            </a:pPr>
            <a:r>
              <a:rPr lang="en-US" dirty="0" smtClean="0"/>
              <a:t>}</a:t>
            </a:r>
          </a:p>
          <a:p>
            <a:pPr marL="0" indent="0">
              <a:buNone/>
            </a:pPr>
            <a:r>
              <a:rPr lang="en-US" dirty="0" smtClean="0"/>
              <a:t>The three elements above will be styled with the color red.</a:t>
            </a:r>
            <a:endParaRPr lang="en-US" dirty="0"/>
          </a:p>
        </p:txBody>
      </p:sp>
    </p:spTree>
    <p:extLst>
      <p:ext uri="{BB962C8B-B14F-4D97-AF65-F5344CB8AC3E}">
        <p14:creationId xmlns:p14="http://schemas.microsoft.com/office/powerpoint/2010/main" val="35975970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Descendant Selectors</a:t>
            </a:r>
            <a:endParaRPr lang="en-US" dirty="0"/>
          </a:p>
        </p:txBody>
      </p:sp>
      <p:sp>
        <p:nvSpPr>
          <p:cNvPr id="3" name="Content Placeholder 2"/>
          <p:cNvSpPr>
            <a:spLocks noGrp="1"/>
          </p:cNvSpPr>
          <p:nvPr>
            <p:ph idx="1"/>
          </p:nvPr>
        </p:nvSpPr>
        <p:spPr/>
        <p:txBody>
          <a:bodyPr/>
          <a:lstStyle/>
          <a:p>
            <a:r>
              <a:rPr lang="en-US" dirty="0" smtClean="0"/>
              <a:t>A selector nested within another selector</a:t>
            </a:r>
          </a:p>
          <a:p>
            <a:r>
              <a:rPr lang="en-US" dirty="0" smtClean="0"/>
              <a:t>Treated as a combined element for formatting</a:t>
            </a:r>
          </a:p>
          <a:p>
            <a:r>
              <a:rPr lang="en-US" dirty="0" smtClean="0"/>
              <a:t>Space separated selectors (commas would group)</a:t>
            </a:r>
          </a:p>
          <a:p>
            <a:pPr marL="0" indent="0">
              <a:buNone/>
            </a:pPr>
            <a:endParaRPr lang="en-US" dirty="0"/>
          </a:p>
          <a:p>
            <a:pPr marL="0" indent="0">
              <a:buNone/>
            </a:pPr>
            <a:r>
              <a:rPr lang="en-US" dirty="0" smtClean="0"/>
              <a:t>p strong {</a:t>
            </a:r>
          </a:p>
          <a:p>
            <a:pPr marL="0" indent="0">
              <a:buNone/>
            </a:pPr>
            <a:r>
              <a:rPr lang="en-US" dirty="0" smtClean="0"/>
              <a:t>	background-color: </a:t>
            </a:r>
            <a:r>
              <a:rPr lang="en-US" dirty="0" err="1" smtClean="0"/>
              <a:t>lightblue</a:t>
            </a:r>
            <a:r>
              <a:rPr lang="en-US" dirty="0" smtClean="0"/>
              <a:t>;</a:t>
            </a:r>
            <a:endParaRPr lang="en-US" dirty="0"/>
          </a:p>
          <a:p>
            <a:pPr marL="0" indent="0">
              <a:buNone/>
            </a:pPr>
            <a:r>
              <a:rPr lang="en-US" dirty="0" smtClean="0"/>
              <a:t>}</a:t>
            </a:r>
          </a:p>
          <a:p>
            <a:pPr marL="0" indent="0">
              <a:buNone/>
            </a:pPr>
            <a:r>
              <a:rPr lang="en-US" dirty="0" smtClean="0"/>
              <a:t>The above would only modify the text within a paragraph tag that has a strong tag nested in it</a:t>
            </a:r>
          </a:p>
        </p:txBody>
      </p:sp>
    </p:spTree>
    <p:extLst>
      <p:ext uri="{BB962C8B-B14F-4D97-AF65-F5344CB8AC3E}">
        <p14:creationId xmlns:p14="http://schemas.microsoft.com/office/powerpoint/2010/main" val="30621807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4800"/>
            <a:ext cx="6400800" cy="1143000"/>
          </a:xfrm>
        </p:spPr>
        <p:txBody>
          <a:bodyPr/>
          <a:lstStyle/>
          <a:p>
            <a:r>
              <a:rPr lang="en-US" dirty="0" smtClean="0"/>
              <a:t>Descendant Selectors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337787101"/>
              </p:ext>
            </p:extLst>
          </p:nvPr>
        </p:nvGraphicFramePr>
        <p:xfrm>
          <a:off x="533400" y="1447800"/>
          <a:ext cx="8229600" cy="2743200"/>
        </p:xfrm>
        <a:graphic>
          <a:graphicData uri="http://schemas.openxmlformats.org/drawingml/2006/table">
            <a:tbl>
              <a:tblPr firstRow="1" bandRow="1">
                <a:tableStyleId>{5940675A-B579-460E-94D1-54222C63F5DA}</a:tableStyleId>
              </a:tblPr>
              <a:tblGrid>
                <a:gridCol w="3276600"/>
                <a:gridCol w="4953000"/>
              </a:tblGrid>
              <a:tr h="2743200">
                <a:tc>
                  <a:txBody>
                    <a:bodyPr/>
                    <a:lstStyle/>
                    <a:p>
                      <a:pPr marL="0" indent="0">
                        <a:buNone/>
                      </a:pPr>
                      <a:r>
                        <a:rPr lang="en-US" sz="2800" dirty="0" smtClean="0"/>
                        <a:t>h3 {</a:t>
                      </a:r>
                    </a:p>
                    <a:p>
                      <a:pPr marL="0" indent="0">
                        <a:buNone/>
                      </a:pPr>
                      <a:r>
                        <a:rPr lang="en-US" sz="2800" dirty="0" smtClean="0"/>
                        <a:t>	color: purple;</a:t>
                      </a:r>
                    </a:p>
                    <a:p>
                      <a:pPr marL="0" indent="0">
                        <a:buNone/>
                      </a:pPr>
                      <a:r>
                        <a:rPr lang="en-US" sz="2800" dirty="0" smtClean="0"/>
                        <a:t>}</a:t>
                      </a:r>
                    </a:p>
                    <a:p>
                      <a:pPr marL="0" indent="0">
                        <a:buNone/>
                      </a:pPr>
                      <a:r>
                        <a:rPr lang="en-US" sz="2800" dirty="0" smtClean="0"/>
                        <a:t>h3 </a:t>
                      </a:r>
                      <a:r>
                        <a:rPr lang="en-US" sz="2800" dirty="0" err="1" smtClean="0"/>
                        <a:t>em</a:t>
                      </a:r>
                      <a:r>
                        <a:rPr lang="en-US" sz="2800" dirty="0" smtClean="0"/>
                        <a:t>{</a:t>
                      </a:r>
                    </a:p>
                    <a:p>
                      <a:pPr marL="0" indent="0">
                        <a:buNone/>
                      </a:pPr>
                      <a:r>
                        <a:rPr lang="en-US" sz="2800" dirty="0" smtClean="0"/>
                        <a:t>	color: orange;</a:t>
                      </a:r>
                    </a:p>
                    <a:p>
                      <a:pPr marL="0" indent="0">
                        <a:buNone/>
                      </a:pPr>
                      <a:r>
                        <a:rPr lang="en-US" sz="2800" dirty="0" smtClean="0"/>
                        <a:t>}</a:t>
                      </a:r>
                      <a:endParaRPr lang="en-US" sz="2800" dirty="0"/>
                    </a:p>
                  </a:txBody>
                  <a:tcPr/>
                </a:tc>
                <a:tc>
                  <a:txBody>
                    <a:bodyPr/>
                    <a:lstStyle/>
                    <a:p>
                      <a:r>
                        <a:rPr lang="pt-BR" sz="2800" dirty="0" smtClean="0"/>
                        <a:t>&lt;h3&gt;Decedant Selectors &lt;/h3&gt;</a:t>
                      </a:r>
                    </a:p>
                    <a:p>
                      <a:endParaRPr lang="pt-BR" sz="2800" dirty="0" smtClean="0"/>
                    </a:p>
                    <a:p>
                      <a:endParaRPr lang="pt-BR" sz="2800" dirty="0" smtClean="0"/>
                    </a:p>
                    <a:p>
                      <a:r>
                        <a:rPr lang="pt-BR" sz="2800" dirty="0" smtClean="0"/>
                        <a:t>&lt;h3&gt; &lt;em&gt;EM Decendant S&lt;/em&gt;electors &lt;/h3&gt;</a:t>
                      </a:r>
                      <a:endParaRPr lang="en-US" sz="2800" dirty="0"/>
                    </a:p>
                  </a:txBody>
                  <a:tcPr/>
                </a:tc>
              </a:tr>
            </a:tbl>
          </a:graphicData>
        </a:graphic>
      </p:graphicFrame>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4419600"/>
            <a:ext cx="5610226" cy="1542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67705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5257800" cy="1143000"/>
          </a:xfrm>
        </p:spPr>
        <p:txBody>
          <a:bodyPr/>
          <a:lstStyle/>
          <a:p>
            <a:r>
              <a:rPr lang="en-US" dirty="0" smtClean="0"/>
              <a:t>The </a:t>
            </a:r>
            <a:r>
              <a:rPr lang="en-US" dirty="0" err="1" smtClean="0"/>
              <a:t>nav</a:t>
            </a:r>
            <a:r>
              <a:rPr lang="en-US" dirty="0" smtClean="0"/>
              <a:t> Element</a:t>
            </a:r>
            <a:endParaRPr lang="en-US" dirty="0"/>
          </a:p>
        </p:txBody>
      </p:sp>
      <p:sp>
        <p:nvSpPr>
          <p:cNvPr id="3" name="Content Placeholder 2"/>
          <p:cNvSpPr>
            <a:spLocks noGrp="1"/>
          </p:cNvSpPr>
          <p:nvPr>
            <p:ph idx="1"/>
          </p:nvPr>
        </p:nvSpPr>
        <p:spPr>
          <a:xfrm>
            <a:off x="457200" y="1447800"/>
            <a:ext cx="8229600" cy="4876800"/>
          </a:xfrm>
        </p:spPr>
        <p:txBody>
          <a:bodyPr>
            <a:normAutofit fontScale="92500" lnSpcReduction="10000"/>
          </a:bodyPr>
          <a:lstStyle/>
          <a:p>
            <a:r>
              <a:rPr lang="en-US" dirty="0" smtClean="0"/>
              <a:t>Used to contain a block of navigation links (navigation menu)</a:t>
            </a:r>
          </a:p>
          <a:p>
            <a:r>
              <a:rPr lang="en-US" dirty="0" smtClean="0"/>
              <a:t>No functional purpose, just identifies a block of navigation links</a:t>
            </a:r>
          </a:p>
          <a:p>
            <a:r>
              <a:rPr lang="en-US" dirty="0" smtClean="0"/>
              <a:t>Prior to HTML5 this would be done with </a:t>
            </a:r>
            <a:r>
              <a:rPr lang="en-US" dirty="0" smtClean="0"/>
              <a:t>&lt;div&gt;&lt;/div&gt; tags instead of </a:t>
            </a:r>
            <a:r>
              <a:rPr lang="en-US" dirty="0" err="1" smtClean="0"/>
              <a:t>nav</a:t>
            </a:r>
            <a:r>
              <a:rPr lang="en-US" dirty="0" smtClean="0"/>
              <a:t> tags. </a:t>
            </a:r>
            <a:r>
              <a:rPr lang="en-US" dirty="0" smtClean="0"/>
              <a:t>More on div tags later.</a:t>
            </a:r>
            <a:endParaRPr lang="en-US" dirty="0" smtClean="0"/>
          </a:p>
          <a:p>
            <a:pPr marL="0" indent="0">
              <a:buNone/>
            </a:pPr>
            <a:r>
              <a:rPr lang="en-US" dirty="0" smtClean="0"/>
              <a:t>&lt;</a:t>
            </a:r>
            <a:r>
              <a:rPr lang="en-US" dirty="0" err="1" smtClean="0"/>
              <a:t>nav</a:t>
            </a:r>
            <a:r>
              <a:rPr lang="en-US" dirty="0" smtClean="0"/>
              <a:t>&gt;</a:t>
            </a:r>
          </a:p>
          <a:p>
            <a:pPr marL="0" indent="0">
              <a:buNone/>
            </a:pPr>
            <a:r>
              <a:rPr lang="en-US" dirty="0"/>
              <a:t>	</a:t>
            </a:r>
            <a:r>
              <a:rPr lang="en-US" dirty="0" smtClean="0"/>
              <a:t>&lt;</a:t>
            </a:r>
            <a:r>
              <a:rPr lang="en-US" dirty="0" err="1" smtClean="0"/>
              <a:t>ul</a:t>
            </a:r>
            <a:r>
              <a:rPr lang="en-US" dirty="0" smtClean="0"/>
              <a:t>&gt;</a:t>
            </a:r>
          </a:p>
          <a:p>
            <a:pPr marL="0" indent="0">
              <a:buNone/>
            </a:pPr>
            <a:r>
              <a:rPr lang="en-US" dirty="0"/>
              <a:t>	</a:t>
            </a:r>
            <a:r>
              <a:rPr lang="en-US" dirty="0" smtClean="0"/>
              <a:t>	&lt;li&gt;Home&lt;/li&gt;</a:t>
            </a:r>
          </a:p>
          <a:p>
            <a:pPr marL="0" indent="0">
              <a:buNone/>
            </a:pPr>
            <a:r>
              <a:rPr lang="en-US" dirty="0"/>
              <a:t>	</a:t>
            </a:r>
            <a:r>
              <a:rPr lang="en-US" dirty="0" smtClean="0"/>
              <a:t>	&lt;li&gt;About me&lt;/li&gt;</a:t>
            </a:r>
          </a:p>
          <a:p>
            <a:pPr marL="0" indent="0">
              <a:buNone/>
            </a:pPr>
            <a:r>
              <a:rPr lang="en-US" dirty="0"/>
              <a:t>	</a:t>
            </a:r>
            <a:r>
              <a:rPr lang="en-US" dirty="0" smtClean="0"/>
              <a:t>&lt;/</a:t>
            </a:r>
            <a:r>
              <a:rPr lang="en-US" dirty="0" err="1" smtClean="0"/>
              <a:t>ul</a:t>
            </a:r>
            <a:r>
              <a:rPr lang="en-US" dirty="0" smtClean="0"/>
              <a:t>&gt;</a:t>
            </a:r>
          </a:p>
          <a:p>
            <a:pPr marL="0" indent="0">
              <a:buNone/>
            </a:pPr>
            <a:r>
              <a:rPr lang="en-US" dirty="0" smtClean="0"/>
              <a:t>&lt;/</a:t>
            </a:r>
            <a:r>
              <a:rPr lang="en-US" dirty="0" err="1" smtClean="0"/>
              <a:t>nav</a:t>
            </a:r>
            <a:r>
              <a:rPr lang="en-US" dirty="0" smtClean="0"/>
              <a:t>&gt;</a:t>
            </a:r>
          </a:p>
          <a:p>
            <a:pPr marL="0" indent="0">
              <a:buNone/>
            </a:pPr>
            <a:endParaRPr lang="en-US" dirty="0"/>
          </a:p>
        </p:txBody>
      </p:sp>
    </p:spTree>
    <p:extLst>
      <p:ext uri="{BB962C8B-B14F-4D97-AF65-F5344CB8AC3E}">
        <p14:creationId xmlns:p14="http://schemas.microsoft.com/office/powerpoint/2010/main" val="12342870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5257800" cy="1143000"/>
          </a:xfrm>
        </p:spPr>
        <p:txBody>
          <a:bodyPr/>
          <a:lstStyle/>
          <a:p>
            <a:r>
              <a:rPr lang="en-US" dirty="0" smtClean="0"/>
              <a:t>The </a:t>
            </a:r>
            <a:r>
              <a:rPr lang="en-US" dirty="0" err="1" smtClean="0"/>
              <a:t>nav</a:t>
            </a:r>
            <a:r>
              <a:rPr lang="en-US" dirty="0" smtClean="0"/>
              <a:t> Element</a:t>
            </a:r>
            <a:endParaRPr lang="en-US" dirty="0"/>
          </a:p>
        </p:txBody>
      </p:sp>
      <p:sp>
        <p:nvSpPr>
          <p:cNvPr id="3" name="Content Placeholder 2"/>
          <p:cNvSpPr>
            <a:spLocks noGrp="1"/>
          </p:cNvSpPr>
          <p:nvPr>
            <p:ph idx="1"/>
          </p:nvPr>
        </p:nvSpPr>
        <p:spPr>
          <a:xfrm>
            <a:off x="457200" y="1447800"/>
            <a:ext cx="8229600" cy="4876800"/>
          </a:xfrm>
        </p:spPr>
        <p:txBody>
          <a:bodyPr>
            <a:normAutofit/>
          </a:bodyPr>
          <a:lstStyle/>
          <a:p>
            <a:r>
              <a:rPr lang="en-US" dirty="0" smtClean="0"/>
              <a:t>Using </a:t>
            </a:r>
            <a:r>
              <a:rPr lang="en-US" dirty="0" err="1" smtClean="0"/>
              <a:t>Nav</a:t>
            </a:r>
            <a:r>
              <a:rPr lang="en-US" dirty="0" smtClean="0"/>
              <a:t> tag and CSS can easily style a consistent menu. </a:t>
            </a:r>
            <a:r>
              <a:rPr lang="en-US" dirty="0"/>
              <a:t>Use Descendant Selector with </a:t>
            </a:r>
            <a:r>
              <a:rPr lang="en-US" dirty="0" err="1"/>
              <a:t>nav</a:t>
            </a:r>
            <a:r>
              <a:rPr lang="en-US" dirty="0"/>
              <a:t> and li </a:t>
            </a:r>
            <a:r>
              <a:rPr lang="en-US" dirty="0" smtClean="0"/>
              <a:t>for formatting the list. Use </a:t>
            </a:r>
            <a:r>
              <a:rPr lang="en-US" dirty="0" err="1" smtClean="0"/>
              <a:t>nav</a:t>
            </a:r>
            <a:r>
              <a:rPr lang="en-US" dirty="0" smtClean="0"/>
              <a:t> a to format the links</a:t>
            </a:r>
          </a:p>
          <a:p>
            <a:r>
              <a:rPr lang="en-US" dirty="0" smtClean="0"/>
              <a:t>Using display property with </a:t>
            </a:r>
            <a:r>
              <a:rPr lang="en-US" b="1" dirty="0" smtClean="0"/>
              <a:t>inline</a:t>
            </a:r>
            <a:r>
              <a:rPr lang="en-US" dirty="0" smtClean="0"/>
              <a:t> as the value will stack the list horizontal. The value of </a:t>
            </a:r>
            <a:r>
              <a:rPr lang="en-US" b="1" dirty="0" smtClean="0"/>
              <a:t>block</a:t>
            </a:r>
            <a:r>
              <a:rPr lang="en-US" dirty="0" smtClean="0"/>
              <a:t> will stack it up (this is default)</a:t>
            </a:r>
          </a:p>
        </p:txBody>
      </p:sp>
    </p:spTree>
    <p:extLst>
      <p:ext uri="{BB962C8B-B14F-4D97-AF65-F5344CB8AC3E}">
        <p14:creationId xmlns:p14="http://schemas.microsoft.com/office/powerpoint/2010/main" val="16163223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5257800" cy="1143000"/>
          </a:xfrm>
        </p:spPr>
        <p:txBody>
          <a:bodyPr/>
          <a:lstStyle/>
          <a:p>
            <a:r>
              <a:rPr lang="en-US" dirty="0" smtClean="0"/>
              <a:t>The </a:t>
            </a:r>
            <a:r>
              <a:rPr lang="en-US" dirty="0" err="1" smtClean="0"/>
              <a:t>nav</a:t>
            </a:r>
            <a:r>
              <a:rPr lang="en-US" dirty="0" smtClean="0"/>
              <a:t> Element</a:t>
            </a:r>
            <a:endParaRPr lang="en-US" dirty="0"/>
          </a:p>
        </p:txBody>
      </p:sp>
      <p:sp>
        <p:nvSpPr>
          <p:cNvPr id="3" name="Content Placeholder 2"/>
          <p:cNvSpPr>
            <a:spLocks noGrp="1"/>
          </p:cNvSpPr>
          <p:nvPr>
            <p:ph idx="1"/>
          </p:nvPr>
        </p:nvSpPr>
        <p:spPr>
          <a:xfrm>
            <a:off x="457200" y="1447800"/>
            <a:ext cx="8229600" cy="4876800"/>
          </a:xfrm>
        </p:spPr>
        <p:txBody>
          <a:bodyPr>
            <a:normAutofit fontScale="77500" lnSpcReduction="20000"/>
          </a:bodyPr>
          <a:lstStyle/>
          <a:p>
            <a:pPr marL="0" indent="0">
              <a:buNone/>
            </a:pPr>
            <a:r>
              <a:rPr lang="en-US" dirty="0" err="1"/>
              <a:t>nav</a:t>
            </a:r>
            <a:r>
              <a:rPr lang="en-US" dirty="0"/>
              <a:t>{</a:t>
            </a:r>
          </a:p>
          <a:p>
            <a:pPr marL="0" indent="0">
              <a:buNone/>
            </a:pPr>
            <a:r>
              <a:rPr lang="en-US" dirty="0"/>
              <a:t>	background-color: </a:t>
            </a:r>
            <a:r>
              <a:rPr lang="en-US" dirty="0" err="1"/>
              <a:t>lightgreen</a:t>
            </a:r>
            <a:r>
              <a:rPr lang="en-US" dirty="0"/>
              <a:t>;</a:t>
            </a:r>
          </a:p>
          <a:p>
            <a:pPr marL="0" indent="0">
              <a:buNone/>
            </a:pPr>
            <a:r>
              <a:rPr lang="en-US" dirty="0"/>
              <a:t>	display: block;</a:t>
            </a:r>
          </a:p>
          <a:p>
            <a:pPr marL="0" indent="0">
              <a:buNone/>
            </a:pPr>
            <a:r>
              <a:rPr lang="en-US" dirty="0"/>
              <a:t>}</a:t>
            </a:r>
          </a:p>
          <a:p>
            <a:pPr marL="0" indent="0">
              <a:buNone/>
            </a:pPr>
            <a:endParaRPr lang="en-US" dirty="0"/>
          </a:p>
          <a:p>
            <a:pPr marL="0" indent="0">
              <a:buNone/>
            </a:pPr>
            <a:r>
              <a:rPr lang="en-US" dirty="0" err="1"/>
              <a:t>nav</a:t>
            </a:r>
            <a:r>
              <a:rPr lang="en-US" dirty="0"/>
              <a:t> li{</a:t>
            </a:r>
          </a:p>
          <a:p>
            <a:pPr marL="0" indent="0">
              <a:buNone/>
            </a:pPr>
            <a:r>
              <a:rPr lang="en-US" dirty="0"/>
              <a:t>	background-color: blue;</a:t>
            </a:r>
          </a:p>
          <a:p>
            <a:pPr marL="0" indent="0">
              <a:buNone/>
            </a:pPr>
            <a:r>
              <a:rPr lang="en-US" dirty="0"/>
              <a:t>	display: inline;</a:t>
            </a:r>
          </a:p>
          <a:p>
            <a:pPr marL="0" indent="0">
              <a:buNone/>
            </a:pPr>
            <a:r>
              <a:rPr lang="en-US" dirty="0"/>
              <a:t>	padding-right: 2em;</a:t>
            </a:r>
          </a:p>
          <a:p>
            <a:pPr marL="0" indent="0">
              <a:buNone/>
            </a:pPr>
            <a:r>
              <a:rPr lang="en-US" dirty="0"/>
              <a:t>}</a:t>
            </a:r>
          </a:p>
          <a:p>
            <a:pPr marL="0" indent="0">
              <a:buNone/>
            </a:pPr>
            <a:endParaRPr lang="en-US" dirty="0"/>
          </a:p>
          <a:p>
            <a:pPr marL="0" indent="0">
              <a:buNone/>
            </a:pPr>
            <a:r>
              <a:rPr lang="en-US" dirty="0" err="1"/>
              <a:t>nav</a:t>
            </a:r>
            <a:r>
              <a:rPr lang="en-US" dirty="0"/>
              <a:t> a {</a:t>
            </a:r>
          </a:p>
          <a:p>
            <a:pPr marL="0" indent="0">
              <a:buNone/>
            </a:pPr>
            <a:r>
              <a:rPr lang="en-US" dirty="0"/>
              <a:t>	color: </a:t>
            </a:r>
            <a:r>
              <a:rPr lang="en-US" dirty="0" smtClean="0"/>
              <a:t>white;</a:t>
            </a:r>
          </a:p>
          <a:p>
            <a:pPr marL="0" indent="0">
              <a:buNone/>
            </a:pPr>
            <a:r>
              <a:rPr lang="en-US" dirty="0" smtClean="0"/>
              <a:t>	font-weight</a:t>
            </a:r>
            <a:r>
              <a:rPr lang="en-US" dirty="0"/>
              <a:t>: bold;</a:t>
            </a:r>
          </a:p>
          <a:p>
            <a:pPr marL="0" indent="0">
              <a:buNone/>
            </a:pPr>
            <a:r>
              <a:rPr lang="en-US" dirty="0"/>
              <a:t>}</a:t>
            </a:r>
            <a:endParaRPr lang="en-US" dirty="0" smtClean="0"/>
          </a:p>
        </p:txBody>
      </p:sp>
    </p:spTree>
    <p:extLst>
      <p:ext uri="{BB962C8B-B14F-4D97-AF65-F5344CB8AC3E}">
        <p14:creationId xmlns:p14="http://schemas.microsoft.com/office/powerpoint/2010/main" val="18239566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52400"/>
            <a:ext cx="8229600" cy="1143000"/>
          </a:xfrm>
        </p:spPr>
        <p:txBody>
          <a:bodyPr/>
          <a:lstStyle/>
          <a:p>
            <a:r>
              <a:rPr lang="en-US" b="1" dirty="0" smtClean="0"/>
              <a:t>Lab</a:t>
            </a:r>
            <a:endParaRPr lang="en-US" b="1" dirty="0"/>
          </a:p>
        </p:txBody>
      </p:sp>
      <p:sp>
        <p:nvSpPr>
          <p:cNvPr id="3" name="Content Placeholder 2"/>
          <p:cNvSpPr>
            <a:spLocks noGrp="1"/>
          </p:cNvSpPr>
          <p:nvPr>
            <p:ph idx="1"/>
          </p:nvPr>
        </p:nvSpPr>
        <p:spPr>
          <a:xfrm>
            <a:off x="457200" y="1219200"/>
            <a:ext cx="8229600" cy="5105400"/>
          </a:xfrm>
        </p:spPr>
        <p:txBody>
          <a:bodyPr>
            <a:normAutofit lnSpcReduction="10000"/>
          </a:bodyPr>
          <a:lstStyle/>
          <a:p>
            <a:pPr marL="514350" indent="-514350">
              <a:buFont typeface="+mj-lt"/>
              <a:buAutoNum type="arabicPeriod"/>
            </a:pPr>
            <a:r>
              <a:rPr lang="en-US" dirty="0" smtClean="0"/>
              <a:t>Modify your file. Add a green background color and white text color for h1, h2, and h4 tags using the </a:t>
            </a:r>
            <a:r>
              <a:rPr lang="en-US" b="1" dirty="0" smtClean="0"/>
              <a:t>Group Selector</a:t>
            </a:r>
          </a:p>
          <a:p>
            <a:pPr marL="514350" indent="-514350">
              <a:buFont typeface="+mj-lt"/>
              <a:buAutoNum type="arabicPeriod"/>
            </a:pPr>
            <a:r>
              <a:rPr lang="en-US" dirty="0" smtClean="0"/>
              <a:t>Modify the h3 tag to have a text color of purple</a:t>
            </a:r>
          </a:p>
          <a:p>
            <a:pPr marL="514350" indent="-514350">
              <a:buFont typeface="+mj-lt"/>
              <a:buAutoNum type="arabicPeriod"/>
            </a:pPr>
            <a:r>
              <a:rPr lang="en-US" dirty="0" smtClean="0"/>
              <a:t>Create a </a:t>
            </a:r>
            <a:r>
              <a:rPr lang="en-US" b="1" dirty="0" smtClean="0"/>
              <a:t>Descendant Selector </a:t>
            </a:r>
            <a:r>
              <a:rPr lang="en-US" dirty="0" smtClean="0"/>
              <a:t>for h3 and </a:t>
            </a:r>
            <a:r>
              <a:rPr lang="en-US" dirty="0" err="1" smtClean="0"/>
              <a:t>em</a:t>
            </a:r>
            <a:r>
              <a:rPr lang="en-US" dirty="0" smtClean="0"/>
              <a:t> to have a color of orange.</a:t>
            </a:r>
          </a:p>
          <a:p>
            <a:pPr marL="514350" indent="-514350">
              <a:buFont typeface="+mj-lt"/>
              <a:buAutoNum type="arabicPeriod"/>
            </a:pPr>
            <a:r>
              <a:rPr lang="en-US" dirty="0" smtClean="0"/>
              <a:t>Create a Navigation section in the HTML around the top links (Already Done in starter file)</a:t>
            </a:r>
          </a:p>
          <a:p>
            <a:pPr marL="514350" indent="-514350">
              <a:buFont typeface="+mj-lt"/>
              <a:buAutoNum type="arabicPeriod"/>
            </a:pPr>
            <a:r>
              <a:rPr lang="en-US" dirty="0" smtClean="0"/>
              <a:t>Use CSS to style the Navigation. </a:t>
            </a:r>
            <a:r>
              <a:rPr lang="en-US" dirty="0" err="1" smtClean="0"/>
              <a:t>Nav</a:t>
            </a:r>
            <a:r>
              <a:rPr lang="en-US" dirty="0" smtClean="0"/>
              <a:t> background should be </a:t>
            </a:r>
            <a:r>
              <a:rPr lang="en-US" dirty="0" err="1" smtClean="0"/>
              <a:t>lightgreen</a:t>
            </a:r>
            <a:r>
              <a:rPr lang="en-US" dirty="0" smtClean="0"/>
              <a:t>, lists background as Blue, link color as white.</a:t>
            </a:r>
          </a:p>
          <a:p>
            <a:pPr marL="514350" indent="-514350">
              <a:buFont typeface="+mj-lt"/>
              <a:buAutoNum type="arabicPeriod"/>
            </a:pPr>
            <a:r>
              <a:rPr lang="en-US" dirty="0" smtClean="0"/>
              <a:t>The list in the </a:t>
            </a:r>
            <a:r>
              <a:rPr lang="en-US" dirty="0" err="1" smtClean="0"/>
              <a:t>nav</a:t>
            </a:r>
            <a:r>
              <a:rPr lang="en-US" dirty="0" smtClean="0"/>
              <a:t> should display inline. </a:t>
            </a:r>
            <a:endParaRPr lang="en-US" dirty="0"/>
          </a:p>
        </p:txBody>
      </p:sp>
    </p:spTree>
    <p:extLst>
      <p:ext uri="{BB962C8B-B14F-4D97-AF65-F5344CB8AC3E}">
        <p14:creationId xmlns:p14="http://schemas.microsoft.com/office/powerpoint/2010/main" val="24712123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Inheritance</a:t>
            </a:r>
            <a:endParaRPr lang="en-US" dirty="0"/>
          </a:p>
        </p:txBody>
      </p:sp>
      <p:sp>
        <p:nvSpPr>
          <p:cNvPr id="3" name="Content Placeholder 2"/>
          <p:cNvSpPr>
            <a:spLocks noGrp="1"/>
          </p:cNvSpPr>
          <p:nvPr>
            <p:ph idx="1"/>
          </p:nvPr>
        </p:nvSpPr>
        <p:spPr/>
        <p:txBody>
          <a:bodyPr/>
          <a:lstStyle/>
          <a:p>
            <a:r>
              <a:rPr lang="en-US" dirty="0" smtClean="0"/>
              <a:t>In CSS child elements inherit styles from parent elements</a:t>
            </a:r>
          </a:p>
          <a:p>
            <a:r>
              <a:rPr lang="en-US" dirty="0" smtClean="0"/>
              <a:t>For example if you have the following HTML:</a:t>
            </a:r>
          </a:p>
          <a:p>
            <a:pPr marL="0" indent="0">
              <a:buNone/>
            </a:pPr>
            <a:r>
              <a:rPr lang="en-US" dirty="0" smtClean="0"/>
              <a:t>&lt;</a:t>
            </a:r>
            <a:r>
              <a:rPr lang="en-US" dirty="0" err="1" smtClean="0"/>
              <a:t>nav</a:t>
            </a:r>
            <a:r>
              <a:rPr lang="en-US" dirty="0" smtClean="0"/>
              <a:t>&gt;</a:t>
            </a:r>
          </a:p>
          <a:p>
            <a:pPr marL="0" indent="0">
              <a:buNone/>
            </a:pPr>
            <a:r>
              <a:rPr lang="en-US" dirty="0"/>
              <a:t>	</a:t>
            </a:r>
            <a:r>
              <a:rPr lang="en-US" dirty="0" smtClean="0"/>
              <a:t>&lt;</a:t>
            </a:r>
            <a:r>
              <a:rPr lang="en-US" dirty="0" err="1" smtClean="0"/>
              <a:t>ul</a:t>
            </a:r>
            <a:r>
              <a:rPr lang="en-US" dirty="0" smtClean="0"/>
              <a:t>&gt;</a:t>
            </a:r>
          </a:p>
          <a:p>
            <a:pPr marL="0" indent="0">
              <a:buNone/>
            </a:pPr>
            <a:r>
              <a:rPr lang="en-US" dirty="0"/>
              <a:t>	</a:t>
            </a:r>
            <a:r>
              <a:rPr lang="en-US" dirty="0" smtClean="0"/>
              <a:t>	&lt;li&gt; …</a:t>
            </a:r>
          </a:p>
          <a:p>
            <a:r>
              <a:rPr lang="en-US" dirty="0" smtClean="0"/>
              <a:t>If the </a:t>
            </a:r>
            <a:r>
              <a:rPr lang="en-US" dirty="0" err="1" smtClean="0"/>
              <a:t>nav</a:t>
            </a:r>
            <a:r>
              <a:rPr lang="en-US" dirty="0" smtClean="0"/>
              <a:t> tag has a CSS style of red for color, both </a:t>
            </a:r>
            <a:r>
              <a:rPr lang="en-US" dirty="0" err="1" smtClean="0"/>
              <a:t>ul</a:t>
            </a:r>
            <a:r>
              <a:rPr lang="en-US" dirty="0" smtClean="0"/>
              <a:t> and li will inherit that color. </a:t>
            </a:r>
            <a:endParaRPr lang="en-US" dirty="0"/>
          </a:p>
        </p:txBody>
      </p:sp>
    </p:spTree>
    <p:extLst>
      <p:ext uri="{BB962C8B-B14F-4D97-AF65-F5344CB8AC3E}">
        <p14:creationId xmlns:p14="http://schemas.microsoft.com/office/powerpoint/2010/main" val="42712541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8229600" cy="1143000"/>
          </a:xfrm>
        </p:spPr>
        <p:txBody>
          <a:bodyPr/>
          <a:lstStyle/>
          <a:p>
            <a:r>
              <a:rPr lang="en-US" dirty="0" smtClean="0"/>
              <a:t>Inheritance</a:t>
            </a:r>
            <a:endParaRPr lang="en-US" dirty="0"/>
          </a:p>
        </p:txBody>
      </p:sp>
      <p:sp>
        <p:nvSpPr>
          <p:cNvPr id="3" name="Content Placeholder 2"/>
          <p:cNvSpPr>
            <a:spLocks noGrp="1"/>
          </p:cNvSpPr>
          <p:nvPr>
            <p:ph idx="1"/>
          </p:nvPr>
        </p:nvSpPr>
        <p:spPr>
          <a:xfrm>
            <a:off x="457200" y="1524000"/>
            <a:ext cx="8229600" cy="4800600"/>
          </a:xfrm>
        </p:spPr>
        <p:txBody>
          <a:bodyPr>
            <a:normAutofit fontScale="92500" lnSpcReduction="10000"/>
          </a:bodyPr>
          <a:lstStyle/>
          <a:p>
            <a:pPr marL="0" indent="0">
              <a:buNone/>
            </a:pPr>
            <a:r>
              <a:rPr lang="it-IT" dirty="0"/>
              <a:t>nav </a:t>
            </a:r>
            <a:r>
              <a:rPr lang="it-IT" dirty="0" smtClean="0"/>
              <a:t>{</a:t>
            </a:r>
            <a:r>
              <a:rPr lang="it-IT" dirty="0"/>
              <a:t>	color: red</a:t>
            </a:r>
            <a:r>
              <a:rPr lang="it-IT" dirty="0" smtClean="0"/>
              <a:t>;    } /*   </a:t>
            </a:r>
            <a:r>
              <a:rPr lang="it-IT" dirty="0" smtClean="0">
                <a:sym typeface="Wingdings" pitchFamily="2" charset="2"/>
              </a:rPr>
              <a:t> CSS </a:t>
            </a:r>
            <a:r>
              <a:rPr lang="it-IT" dirty="0" smtClean="0"/>
              <a:t>*/</a:t>
            </a:r>
            <a:endParaRPr lang="it-IT" dirty="0"/>
          </a:p>
          <a:p>
            <a:pPr marL="0" indent="0">
              <a:buNone/>
            </a:pPr>
            <a:r>
              <a:rPr lang="it-IT" dirty="0" smtClean="0"/>
              <a:t>&lt;</a:t>
            </a:r>
            <a:r>
              <a:rPr lang="it-IT" dirty="0"/>
              <a:t>nav&gt;	</a:t>
            </a:r>
          </a:p>
          <a:p>
            <a:pPr marL="0" indent="0">
              <a:buNone/>
            </a:pPr>
            <a:r>
              <a:rPr lang="it-IT" dirty="0"/>
              <a:t>	&lt;ul&gt; </a:t>
            </a:r>
          </a:p>
          <a:p>
            <a:pPr marL="0" indent="0">
              <a:buNone/>
            </a:pPr>
            <a:r>
              <a:rPr lang="it-IT" dirty="0"/>
              <a:t>		&lt;li&gt;1&lt;/li&gt;</a:t>
            </a:r>
          </a:p>
          <a:p>
            <a:pPr marL="0" indent="0">
              <a:buNone/>
            </a:pPr>
            <a:r>
              <a:rPr lang="it-IT" dirty="0"/>
              <a:t>		&lt;li&gt;2&lt;/li&gt;</a:t>
            </a:r>
          </a:p>
          <a:p>
            <a:pPr marL="0" indent="0">
              <a:buNone/>
            </a:pPr>
            <a:r>
              <a:rPr lang="it-IT" dirty="0"/>
              <a:t>		&lt;li&gt;3&lt;/li&gt;</a:t>
            </a:r>
          </a:p>
          <a:p>
            <a:pPr marL="0" indent="0">
              <a:buNone/>
            </a:pPr>
            <a:r>
              <a:rPr lang="it-IT" dirty="0"/>
              <a:t>	&lt;/ul&gt;</a:t>
            </a:r>
          </a:p>
          <a:p>
            <a:pPr marL="0" indent="0">
              <a:buNone/>
            </a:pPr>
            <a:r>
              <a:rPr lang="it-IT" dirty="0"/>
              <a:t>&lt;/nav</a:t>
            </a:r>
            <a:r>
              <a:rPr lang="it-IT" dirty="0" smtClean="0"/>
              <a:t>&gt;</a:t>
            </a:r>
          </a:p>
          <a:p>
            <a:pPr marL="0" indent="0">
              <a:buNone/>
            </a:pPr>
            <a:r>
              <a:rPr lang="en-US" dirty="0"/>
              <a:t>Notice the coloring of the list items are in red even though the CSS does not specify then li with color red. The red color is inherited from the style of it's parent (in the case the style of the </a:t>
            </a:r>
            <a:r>
              <a:rPr lang="en-US" dirty="0" err="1"/>
              <a:t>nav</a:t>
            </a:r>
            <a:r>
              <a:rPr lang="en-US" dirty="0"/>
              <a:t> element). </a:t>
            </a:r>
            <a:endParaRPr lang="it-IT" dirty="0" smtClean="0"/>
          </a:p>
          <a:p>
            <a:pPr marL="0" indent="0">
              <a:buNone/>
            </a:pP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2609193"/>
            <a:ext cx="1838325" cy="1584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52904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a:t>
            </a:r>
            <a:endParaRPr lang="en-US" dirty="0"/>
          </a:p>
        </p:txBody>
      </p:sp>
      <p:sp>
        <p:nvSpPr>
          <p:cNvPr id="3" name="Content Placeholder 2"/>
          <p:cNvSpPr>
            <a:spLocks noGrp="1"/>
          </p:cNvSpPr>
          <p:nvPr>
            <p:ph idx="1"/>
          </p:nvPr>
        </p:nvSpPr>
        <p:spPr/>
        <p:txBody>
          <a:bodyPr/>
          <a:lstStyle/>
          <a:p>
            <a:r>
              <a:rPr lang="en-US" dirty="0" smtClean="0"/>
              <a:t>In CSS a class is defined with a period in front</a:t>
            </a:r>
          </a:p>
          <a:p>
            <a:pPr marL="0" indent="0">
              <a:buNone/>
            </a:pPr>
            <a:r>
              <a:rPr lang="en-US" dirty="0" smtClean="0"/>
              <a:t>.class {</a:t>
            </a:r>
          </a:p>
          <a:p>
            <a:pPr marL="0" indent="0">
              <a:buNone/>
            </a:pPr>
            <a:r>
              <a:rPr lang="en-US" dirty="0" smtClean="0"/>
              <a:t>	property</a:t>
            </a:r>
            <a:r>
              <a:rPr lang="en-US" dirty="0"/>
              <a:t>:</a:t>
            </a:r>
            <a:r>
              <a:rPr lang="en-US" dirty="0" smtClean="0"/>
              <a:t> value;</a:t>
            </a:r>
            <a:endParaRPr lang="en-US" dirty="0"/>
          </a:p>
          <a:p>
            <a:pPr marL="0" indent="0">
              <a:buNone/>
            </a:pPr>
            <a:r>
              <a:rPr lang="en-US" dirty="0" smtClean="0"/>
              <a:t>}</a:t>
            </a:r>
          </a:p>
          <a:p>
            <a:pPr marL="0" indent="0">
              <a:buNone/>
            </a:pPr>
            <a:endParaRPr lang="en-US" dirty="0"/>
          </a:p>
          <a:p>
            <a:r>
              <a:rPr lang="en-US" dirty="0" smtClean="0"/>
              <a:t>In HTML use the </a:t>
            </a:r>
            <a:r>
              <a:rPr lang="en-US" b="1" dirty="0" smtClean="0"/>
              <a:t>class</a:t>
            </a:r>
            <a:r>
              <a:rPr lang="en-US" dirty="0" smtClean="0"/>
              <a:t> attribute</a:t>
            </a:r>
          </a:p>
          <a:p>
            <a:pPr marL="0" indent="0">
              <a:buNone/>
            </a:pPr>
            <a:r>
              <a:rPr lang="en-US" dirty="0" smtClean="0"/>
              <a:t>&lt;element class=“</a:t>
            </a:r>
            <a:r>
              <a:rPr lang="en-US" dirty="0" err="1" smtClean="0"/>
              <a:t>classname</a:t>
            </a:r>
            <a:r>
              <a:rPr lang="en-US" dirty="0" smtClean="0"/>
              <a:t>”&gt; </a:t>
            </a:r>
          </a:p>
          <a:p>
            <a:pPr marL="0" indent="0">
              <a:buNone/>
            </a:pPr>
            <a:endParaRPr lang="en-US" dirty="0"/>
          </a:p>
        </p:txBody>
      </p:sp>
    </p:spTree>
    <p:extLst>
      <p:ext uri="{BB962C8B-B14F-4D97-AF65-F5344CB8AC3E}">
        <p14:creationId xmlns:p14="http://schemas.microsoft.com/office/powerpoint/2010/main" val="40805424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a:t>
            </a:r>
            <a:endParaRPr lang="en-US" dirty="0"/>
          </a:p>
        </p:txBody>
      </p:sp>
      <p:sp>
        <p:nvSpPr>
          <p:cNvPr id="3" name="Content Placeholder 2"/>
          <p:cNvSpPr>
            <a:spLocks noGrp="1"/>
          </p:cNvSpPr>
          <p:nvPr>
            <p:ph idx="1"/>
          </p:nvPr>
        </p:nvSpPr>
        <p:spPr/>
        <p:txBody>
          <a:bodyPr/>
          <a:lstStyle/>
          <a:p>
            <a:r>
              <a:rPr lang="en-US" dirty="0" smtClean="0"/>
              <a:t>Independent – Can be applied to any tag</a:t>
            </a:r>
          </a:p>
          <a:p>
            <a:r>
              <a:rPr lang="en-US" dirty="0" smtClean="0"/>
              <a:t>Dependent – Specific tag specified. Can only be used with the element.</a:t>
            </a:r>
          </a:p>
          <a:p>
            <a:pPr marL="0" indent="0">
              <a:buNone/>
            </a:pPr>
            <a:endParaRPr lang="en-US" dirty="0" smtClean="0"/>
          </a:p>
          <a:p>
            <a:pPr marL="0" indent="0">
              <a:buNone/>
            </a:pPr>
            <a:r>
              <a:rPr lang="en-US" dirty="0" err="1" smtClean="0"/>
              <a:t>Element.dependentclass</a:t>
            </a:r>
            <a:r>
              <a:rPr lang="en-US" dirty="0" smtClean="0"/>
              <a:t>{</a:t>
            </a:r>
          </a:p>
          <a:p>
            <a:pPr marL="0" indent="0">
              <a:buNone/>
            </a:pPr>
            <a:r>
              <a:rPr lang="en-US" dirty="0"/>
              <a:t>	</a:t>
            </a:r>
            <a:r>
              <a:rPr lang="en-US" dirty="0" smtClean="0"/>
              <a:t>property: value;</a:t>
            </a:r>
          </a:p>
          <a:p>
            <a:pPr marL="0" indent="0">
              <a:buNone/>
            </a:pPr>
            <a:r>
              <a:rPr lang="en-US" dirty="0" smtClean="0"/>
              <a:t>}</a:t>
            </a:r>
          </a:p>
          <a:p>
            <a:pPr marL="0" indent="0">
              <a:buNone/>
            </a:pP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1099613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a:t>
            </a:r>
            <a:endParaRPr lang="en-US" dirty="0"/>
          </a:p>
        </p:txBody>
      </p:sp>
      <p:sp>
        <p:nvSpPr>
          <p:cNvPr id="3" name="Content Placeholder 2"/>
          <p:cNvSpPr>
            <a:spLocks noGrp="1"/>
          </p:cNvSpPr>
          <p:nvPr>
            <p:ph idx="1"/>
          </p:nvPr>
        </p:nvSpPr>
        <p:spPr/>
        <p:txBody>
          <a:bodyPr/>
          <a:lstStyle/>
          <a:p>
            <a:r>
              <a:rPr lang="en-US" dirty="0" smtClean="0"/>
              <a:t>Defining a class</a:t>
            </a:r>
          </a:p>
          <a:p>
            <a:pPr lvl="1"/>
            <a:r>
              <a:rPr lang="en-US" dirty="0" smtClean="0"/>
              <a:t>Can only contain Alpha or numeric characters</a:t>
            </a:r>
          </a:p>
          <a:p>
            <a:pPr lvl="1"/>
            <a:r>
              <a:rPr lang="en-US" dirty="0" smtClean="0"/>
              <a:t>Must be one word (no spaces)</a:t>
            </a:r>
          </a:p>
          <a:p>
            <a:pPr lvl="1"/>
            <a:r>
              <a:rPr lang="en-US" dirty="0" smtClean="0"/>
              <a:t>Should describe the purpose of the class</a:t>
            </a:r>
          </a:p>
          <a:p>
            <a:pPr lvl="1"/>
            <a:r>
              <a:rPr lang="en-US" dirty="0" smtClean="0"/>
              <a:t>Class name can NOT start with a number</a:t>
            </a:r>
          </a:p>
          <a:p>
            <a:pPr marL="0" indent="0">
              <a:buNone/>
            </a:pP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25870869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a:t>
            </a:r>
            <a:endParaRPr lang="en-US" dirty="0"/>
          </a:p>
        </p:txBody>
      </p:sp>
      <p:sp>
        <p:nvSpPr>
          <p:cNvPr id="3" name="Content Placeholder 2"/>
          <p:cNvSpPr>
            <a:spLocks noGrp="1"/>
          </p:cNvSpPr>
          <p:nvPr>
            <p:ph idx="1"/>
          </p:nvPr>
        </p:nvSpPr>
        <p:spPr/>
        <p:txBody>
          <a:bodyPr/>
          <a:lstStyle/>
          <a:p>
            <a:pPr marL="0" indent="0">
              <a:buNone/>
            </a:pPr>
            <a:r>
              <a:rPr lang="en-US" dirty="0" smtClean="0"/>
              <a:t>.center{</a:t>
            </a:r>
          </a:p>
          <a:p>
            <a:pPr marL="0" indent="0">
              <a:buNone/>
            </a:pPr>
            <a:r>
              <a:rPr lang="en-US" dirty="0" smtClean="0"/>
              <a:t>	text-align: center;</a:t>
            </a:r>
            <a:endParaRPr lang="en-US" dirty="0"/>
          </a:p>
          <a:p>
            <a:pPr marL="0" indent="0">
              <a:buNone/>
            </a:pPr>
            <a:r>
              <a:rPr lang="en-US" dirty="0" smtClean="0"/>
              <a:t>}</a:t>
            </a:r>
          </a:p>
          <a:p>
            <a:pPr marL="0" indent="0">
              <a:buNone/>
            </a:pPr>
            <a:endParaRPr lang="en-US" dirty="0"/>
          </a:p>
          <a:p>
            <a:pPr marL="0" indent="0">
              <a:buNone/>
            </a:pPr>
            <a:r>
              <a:rPr lang="en-US" dirty="0" err="1" smtClean="0"/>
              <a:t>li.attention</a:t>
            </a:r>
            <a:r>
              <a:rPr lang="en-US" dirty="0" smtClean="0"/>
              <a:t> {</a:t>
            </a:r>
          </a:p>
          <a:p>
            <a:pPr marL="0" indent="0">
              <a:buNone/>
            </a:pPr>
            <a:r>
              <a:rPr lang="en-US" dirty="0" smtClean="0"/>
              <a:t>	background-color:  red</a:t>
            </a:r>
          </a:p>
          <a:p>
            <a:pPr marL="0" indent="0">
              <a:buNone/>
            </a:pPr>
            <a:r>
              <a:rPr lang="en-US" dirty="0"/>
              <a:t>	</a:t>
            </a:r>
            <a:r>
              <a:rPr lang="en-US" dirty="0" smtClean="0"/>
              <a:t>font-weight: bold;</a:t>
            </a:r>
          </a:p>
          <a:p>
            <a:pPr marL="0" indent="0">
              <a:buNone/>
            </a:pPr>
            <a:r>
              <a:rPr lang="en-US" dirty="0"/>
              <a:t>	</a:t>
            </a:r>
            <a:r>
              <a:rPr lang="en-US" dirty="0" smtClean="0"/>
              <a:t>color: white;</a:t>
            </a:r>
            <a:endParaRPr lang="en-US" dirty="0"/>
          </a:p>
          <a:p>
            <a:pPr marL="0" indent="0">
              <a:buNone/>
            </a:pPr>
            <a:r>
              <a:rPr lang="en-US" dirty="0" smtClean="0"/>
              <a:t>}</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89866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a:t>
            </a:r>
            <a:endParaRPr lang="en-US" dirty="0"/>
          </a:p>
        </p:txBody>
      </p:sp>
      <p:sp>
        <p:nvSpPr>
          <p:cNvPr id="3" name="Content Placeholder 2"/>
          <p:cNvSpPr>
            <a:spLocks noGrp="1"/>
          </p:cNvSpPr>
          <p:nvPr>
            <p:ph idx="1"/>
          </p:nvPr>
        </p:nvSpPr>
        <p:spPr/>
        <p:txBody>
          <a:bodyPr>
            <a:normAutofit fontScale="92500" lnSpcReduction="10000"/>
          </a:bodyPr>
          <a:lstStyle/>
          <a:p>
            <a:r>
              <a:rPr lang="en-US" dirty="0"/>
              <a:t>In CSS </a:t>
            </a:r>
            <a:r>
              <a:rPr lang="en-US" dirty="0" smtClean="0"/>
              <a:t>a ID is </a:t>
            </a:r>
            <a:r>
              <a:rPr lang="en-US" dirty="0"/>
              <a:t>defined with a </a:t>
            </a:r>
            <a:r>
              <a:rPr lang="en-US" dirty="0" smtClean="0"/>
              <a:t># </a:t>
            </a:r>
            <a:r>
              <a:rPr lang="en-US" dirty="0"/>
              <a:t>in front</a:t>
            </a:r>
          </a:p>
          <a:p>
            <a:pPr marL="0" indent="0">
              <a:buNone/>
            </a:pPr>
            <a:r>
              <a:rPr lang="en-US" dirty="0" smtClean="0"/>
              <a:t>#id </a:t>
            </a:r>
            <a:r>
              <a:rPr lang="en-US" dirty="0"/>
              <a:t>{</a:t>
            </a:r>
          </a:p>
          <a:p>
            <a:pPr marL="0" indent="0">
              <a:buNone/>
            </a:pPr>
            <a:r>
              <a:rPr lang="en-US" dirty="0"/>
              <a:t>	property: value;</a:t>
            </a:r>
          </a:p>
          <a:p>
            <a:pPr marL="0" indent="0">
              <a:buNone/>
            </a:pPr>
            <a:r>
              <a:rPr lang="en-US" dirty="0" smtClean="0"/>
              <a:t>}</a:t>
            </a:r>
            <a:endParaRPr lang="en-US" dirty="0"/>
          </a:p>
          <a:p>
            <a:r>
              <a:rPr lang="en-US" dirty="0"/>
              <a:t>In HTML use the </a:t>
            </a:r>
            <a:r>
              <a:rPr lang="en-US" b="1" dirty="0" smtClean="0"/>
              <a:t>ID</a:t>
            </a:r>
            <a:r>
              <a:rPr lang="en-US" dirty="0" smtClean="0"/>
              <a:t> </a:t>
            </a:r>
            <a:r>
              <a:rPr lang="en-US" dirty="0"/>
              <a:t>attribute</a:t>
            </a:r>
          </a:p>
          <a:p>
            <a:pPr marL="0" indent="0">
              <a:buNone/>
            </a:pPr>
            <a:r>
              <a:rPr lang="en-US" dirty="0"/>
              <a:t>&lt;element </a:t>
            </a:r>
            <a:r>
              <a:rPr lang="en-US" dirty="0" smtClean="0"/>
              <a:t>id=“</a:t>
            </a:r>
            <a:r>
              <a:rPr lang="en-US" dirty="0" err="1" smtClean="0"/>
              <a:t>idname</a:t>
            </a:r>
            <a:r>
              <a:rPr lang="en-US" dirty="0"/>
              <a:t>”&gt; </a:t>
            </a:r>
          </a:p>
          <a:p>
            <a:r>
              <a:rPr lang="en-US" dirty="0" smtClean="0"/>
              <a:t>i.e. &lt;div </a:t>
            </a:r>
            <a:r>
              <a:rPr lang="en-US" dirty="0"/>
              <a:t>id</a:t>
            </a:r>
            <a:r>
              <a:rPr lang="en-US" dirty="0" smtClean="0"/>
              <a:t>=“wrapper”&gt; content &lt;/div&gt;</a:t>
            </a:r>
            <a:endParaRPr lang="en-US" dirty="0"/>
          </a:p>
          <a:p>
            <a:r>
              <a:rPr lang="en-US" dirty="0" smtClean="0"/>
              <a:t> </a:t>
            </a:r>
            <a:r>
              <a:rPr lang="en-US" dirty="0" err="1" smtClean="0"/>
              <a:t>css</a:t>
            </a:r>
            <a:r>
              <a:rPr lang="en-US" dirty="0" smtClean="0"/>
              <a:t>  #wrapper{</a:t>
            </a:r>
            <a:r>
              <a:rPr lang="en-US" dirty="0" err="1" smtClean="0"/>
              <a:t>color:pink</a:t>
            </a:r>
            <a:r>
              <a:rPr lang="en-US" dirty="0"/>
              <a:t>;</a:t>
            </a:r>
            <a:r>
              <a:rPr lang="en-US" dirty="0" smtClean="0"/>
              <a:t>} </a:t>
            </a:r>
          </a:p>
          <a:p>
            <a:r>
              <a:rPr lang="en-US" dirty="0" smtClean="0"/>
              <a:t>Turns all text </a:t>
            </a:r>
            <a:r>
              <a:rPr lang="en-US" dirty="0"/>
              <a:t>rapped </a:t>
            </a:r>
            <a:r>
              <a:rPr lang="en-US" dirty="0" smtClean="0"/>
              <a:t>in the div tags pink.</a:t>
            </a:r>
          </a:p>
          <a:p>
            <a:r>
              <a:rPr lang="en-US" dirty="0" smtClean="0"/>
              <a:t>Like the </a:t>
            </a:r>
            <a:r>
              <a:rPr lang="en-US" dirty="0" err="1" smtClean="0"/>
              <a:t>nav</a:t>
            </a:r>
            <a:r>
              <a:rPr lang="en-US" dirty="0" smtClean="0"/>
              <a:t>, aside and content in document.</a:t>
            </a:r>
            <a:endParaRPr lang="en-US" dirty="0"/>
          </a:p>
        </p:txBody>
      </p:sp>
    </p:spTree>
    <p:extLst>
      <p:ext uri="{BB962C8B-B14F-4D97-AF65-F5344CB8AC3E}">
        <p14:creationId xmlns:p14="http://schemas.microsoft.com/office/powerpoint/2010/main" val="3315022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239000" cy="838200"/>
          </a:xfrm>
        </p:spPr>
        <p:txBody>
          <a:bodyPr>
            <a:normAutofit/>
          </a:bodyPr>
          <a:lstStyle/>
          <a:p>
            <a:r>
              <a:rPr lang="en-US" dirty="0" smtClean="0"/>
              <a:t>ID</a:t>
            </a:r>
            <a:endParaRPr lang="en-US" dirty="0"/>
          </a:p>
        </p:txBody>
      </p:sp>
      <p:sp>
        <p:nvSpPr>
          <p:cNvPr id="3" name="Content Placeholder 2"/>
          <p:cNvSpPr>
            <a:spLocks noGrp="1"/>
          </p:cNvSpPr>
          <p:nvPr>
            <p:ph idx="1"/>
          </p:nvPr>
        </p:nvSpPr>
        <p:spPr>
          <a:xfrm>
            <a:off x="457200" y="1295400"/>
            <a:ext cx="8229600" cy="5029200"/>
          </a:xfrm>
        </p:spPr>
        <p:txBody>
          <a:bodyPr>
            <a:normAutofit/>
          </a:bodyPr>
          <a:lstStyle/>
          <a:p>
            <a:r>
              <a:rPr lang="en-US" dirty="0"/>
              <a:t>Defining </a:t>
            </a:r>
            <a:r>
              <a:rPr lang="en-US" dirty="0" smtClean="0"/>
              <a:t>an id</a:t>
            </a:r>
            <a:endParaRPr lang="en-US" dirty="0"/>
          </a:p>
          <a:p>
            <a:pPr lvl="1"/>
            <a:r>
              <a:rPr lang="en-US" dirty="0"/>
              <a:t>Can only contain Alpha or numeric characters</a:t>
            </a:r>
          </a:p>
          <a:p>
            <a:pPr lvl="1"/>
            <a:r>
              <a:rPr lang="en-US" dirty="0"/>
              <a:t>Must be one word (no spaces)</a:t>
            </a:r>
          </a:p>
          <a:p>
            <a:pPr lvl="1"/>
            <a:r>
              <a:rPr lang="en-US" dirty="0"/>
              <a:t>Should describe the purpose of the </a:t>
            </a:r>
            <a:r>
              <a:rPr lang="en-US" dirty="0" smtClean="0"/>
              <a:t>container</a:t>
            </a:r>
          </a:p>
          <a:p>
            <a:pPr lvl="1"/>
            <a:r>
              <a:rPr lang="en-US" dirty="0" smtClean="0"/>
              <a:t> id </a:t>
            </a:r>
            <a:r>
              <a:rPr lang="en-US" dirty="0"/>
              <a:t>name can NOT start with a </a:t>
            </a:r>
            <a:r>
              <a:rPr lang="en-US" dirty="0" smtClean="0"/>
              <a:t>number</a:t>
            </a:r>
          </a:p>
          <a:p>
            <a:pPr lvl="1"/>
            <a:r>
              <a:rPr lang="en-US" dirty="0" smtClean="0"/>
              <a:t>The </a:t>
            </a:r>
            <a:r>
              <a:rPr lang="en-US" dirty="0"/>
              <a:t>id selector is used to specify a style for a single, unique </a:t>
            </a:r>
            <a:r>
              <a:rPr lang="en-US" dirty="0" smtClean="0"/>
              <a:t>element. Nominally </a:t>
            </a:r>
            <a:r>
              <a:rPr lang="en-US" dirty="0"/>
              <a:t>a div </a:t>
            </a:r>
            <a:r>
              <a:rPr lang="en-US" dirty="0" smtClean="0"/>
              <a:t>tag.</a:t>
            </a:r>
          </a:p>
          <a:p>
            <a:pPr lvl="1"/>
            <a:r>
              <a:rPr lang="en-US" dirty="0" smtClean="0"/>
              <a:t>Only used once per web page</a:t>
            </a:r>
          </a:p>
          <a:p>
            <a:pPr lvl="1"/>
            <a:r>
              <a:rPr lang="en-US" dirty="0" smtClean="0"/>
              <a:t>Independent </a:t>
            </a:r>
            <a:r>
              <a:rPr lang="en-US" dirty="0"/>
              <a:t>– Can be applied to any </a:t>
            </a:r>
            <a:r>
              <a:rPr lang="en-US" dirty="0" smtClean="0"/>
              <a:t>group of tags</a:t>
            </a:r>
            <a:endParaRPr lang="en-US" dirty="0">
              <a:hlinkClick r:id="rId2"/>
            </a:endParaRPr>
          </a:p>
          <a:p>
            <a:r>
              <a:rPr lang="en-US" dirty="0" smtClean="0">
                <a:hlinkClick r:id="rId2"/>
              </a:rPr>
              <a:t>http</a:t>
            </a:r>
            <a:r>
              <a:rPr lang="en-US" dirty="0">
                <a:hlinkClick r:id="rId2"/>
              </a:rPr>
              <a:t>://css-tricks.com/the-difference-between-id-and-class</a:t>
            </a:r>
            <a:r>
              <a:rPr lang="en-US" dirty="0" smtClean="0">
                <a:hlinkClick r:id="rId2"/>
              </a:rPr>
              <a:t>/</a:t>
            </a:r>
            <a:endParaRPr lang="en-US" dirty="0" smtClean="0"/>
          </a:p>
          <a:p>
            <a:endParaRPr lang="en-US" dirty="0"/>
          </a:p>
        </p:txBody>
      </p:sp>
    </p:spTree>
    <p:extLst>
      <p:ext uri="{BB962C8B-B14F-4D97-AF65-F5344CB8AC3E}">
        <p14:creationId xmlns:p14="http://schemas.microsoft.com/office/powerpoint/2010/main" val="1069061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04088"/>
            <a:ext cx="7924800" cy="1143000"/>
          </a:xfrm>
        </p:spPr>
        <p:txBody>
          <a:bodyPr/>
          <a:lstStyle/>
          <a:p>
            <a:r>
              <a:rPr lang="en-US" dirty="0" smtClean="0"/>
              <a:t>ID</a:t>
            </a:r>
            <a:endParaRPr lang="en-US" dirty="0"/>
          </a:p>
        </p:txBody>
      </p:sp>
      <p:sp>
        <p:nvSpPr>
          <p:cNvPr id="3" name="Content Placeholder 2"/>
          <p:cNvSpPr>
            <a:spLocks noGrp="1"/>
          </p:cNvSpPr>
          <p:nvPr>
            <p:ph idx="1"/>
          </p:nvPr>
        </p:nvSpPr>
        <p:spPr/>
        <p:txBody>
          <a:bodyPr/>
          <a:lstStyle/>
          <a:p>
            <a:r>
              <a:rPr lang="en-US" dirty="0" smtClean="0"/>
              <a:t>The </a:t>
            </a:r>
            <a:r>
              <a:rPr lang="en-US" dirty="0"/>
              <a:t>"hash value" in the </a:t>
            </a:r>
            <a:r>
              <a:rPr lang="en-US" dirty="0" smtClean="0"/>
              <a:t>URL has a vey important role. </a:t>
            </a:r>
          </a:p>
          <a:p>
            <a:r>
              <a:rPr lang="en-US" dirty="0" smtClean="0"/>
              <a:t>A </a:t>
            </a:r>
            <a:r>
              <a:rPr lang="en-US" dirty="0"/>
              <a:t>URL </a:t>
            </a:r>
            <a:r>
              <a:rPr lang="en-US" dirty="0" smtClean="0"/>
              <a:t>like: http</a:t>
            </a:r>
            <a:r>
              <a:rPr lang="en-US" dirty="0"/>
              <a:t>://</a:t>
            </a:r>
            <a:r>
              <a:rPr lang="en-US" dirty="0" smtClean="0"/>
              <a:t>yourdomain.com#comments </a:t>
            </a:r>
          </a:p>
          <a:p>
            <a:r>
              <a:rPr lang="en-US" dirty="0" smtClean="0"/>
              <a:t>The </a:t>
            </a:r>
            <a:r>
              <a:rPr lang="en-US" dirty="0"/>
              <a:t>browser will attempt to locate the element with </a:t>
            </a:r>
            <a:r>
              <a:rPr lang="en-US" dirty="0" smtClean="0"/>
              <a:t>an ID </a:t>
            </a:r>
            <a:r>
              <a:rPr lang="en-US" dirty="0"/>
              <a:t>of "comments" </a:t>
            </a:r>
            <a:endParaRPr lang="en-US" dirty="0" smtClean="0"/>
          </a:p>
          <a:p>
            <a:r>
              <a:rPr lang="en-US" dirty="0"/>
              <a:t> </a:t>
            </a:r>
            <a:r>
              <a:rPr lang="en-US" dirty="0" smtClean="0"/>
              <a:t>If found will </a:t>
            </a:r>
            <a:r>
              <a:rPr lang="en-US" dirty="0"/>
              <a:t>automatically scroll the page to show that element</a:t>
            </a:r>
          </a:p>
        </p:txBody>
      </p:sp>
    </p:spTree>
    <p:extLst>
      <p:ext uri="{BB962C8B-B14F-4D97-AF65-F5344CB8AC3E}">
        <p14:creationId xmlns:p14="http://schemas.microsoft.com/office/powerpoint/2010/main" val="130478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fontScale="90000"/>
          </a:bodyPr>
          <a:lstStyle/>
          <a:p>
            <a:r>
              <a:rPr lang="en-US" dirty="0" smtClean="0"/>
              <a:t>CSS --- Class vs Id attributes</a:t>
            </a:r>
            <a:endParaRPr lang="en-US" dirty="0"/>
          </a:p>
        </p:txBody>
      </p:sp>
      <p:sp>
        <p:nvSpPr>
          <p:cNvPr id="3" name="Content Placeholder 2"/>
          <p:cNvSpPr>
            <a:spLocks noGrp="1"/>
          </p:cNvSpPr>
          <p:nvPr>
            <p:ph idx="1"/>
          </p:nvPr>
        </p:nvSpPr>
        <p:spPr>
          <a:xfrm>
            <a:off x="457200" y="1295400"/>
            <a:ext cx="8229600" cy="5029200"/>
          </a:xfrm>
        </p:spPr>
        <p:txBody>
          <a:bodyPr>
            <a:normAutofit lnSpcReduction="10000"/>
          </a:bodyPr>
          <a:lstStyle/>
          <a:p>
            <a:pPr marL="0" indent="0">
              <a:buNone/>
            </a:pPr>
            <a:r>
              <a:rPr lang="en-US" b="1" dirty="0" smtClean="0"/>
              <a:t>CLASS </a:t>
            </a:r>
            <a:r>
              <a:rPr lang="en-US" b="1" dirty="0" smtClean="0">
                <a:sym typeface="Wingdings" panose="05000000000000000000" pitchFamily="2" charset="2"/>
              </a:rPr>
              <a:t> period</a:t>
            </a:r>
            <a:endParaRPr lang="en-US" b="1" dirty="0" smtClean="0"/>
          </a:p>
          <a:p>
            <a:pPr marL="0" indent="0">
              <a:buNone/>
            </a:pPr>
            <a:r>
              <a:rPr lang="en-US" dirty="0" smtClean="0"/>
              <a:t>.</a:t>
            </a:r>
            <a:r>
              <a:rPr lang="en-US" dirty="0"/>
              <a:t>title{</a:t>
            </a:r>
          </a:p>
          <a:p>
            <a:pPr marL="0" indent="0">
              <a:buNone/>
            </a:pPr>
            <a:r>
              <a:rPr lang="en-US" dirty="0"/>
              <a:t>	color: firebrick;</a:t>
            </a:r>
          </a:p>
          <a:p>
            <a:pPr marL="0" indent="0">
              <a:buNone/>
            </a:pPr>
            <a:r>
              <a:rPr lang="en-US" dirty="0"/>
              <a:t>	font-size: 2.5em;</a:t>
            </a:r>
          </a:p>
          <a:p>
            <a:pPr marL="0" indent="0">
              <a:buNone/>
            </a:pPr>
            <a:r>
              <a:rPr lang="en-US" dirty="0" smtClean="0"/>
              <a:t>}</a:t>
            </a:r>
          </a:p>
          <a:p>
            <a:pPr marL="0" indent="0">
              <a:buNone/>
            </a:pPr>
            <a:endParaRPr lang="en-US" dirty="0" smtClean="0"/>
          </a:p>
          <a:p>
            <a:pPr marL="0" indent="0">
              <a:buNone/>
            </a:pPr>
            <a:r>
              <a:rPr lang="en-US" b="1" dirty="0" smtClean="0"/>
              <a:t>ID </a:t>
            </a:r>
            <a:r>
              <a:rPr lang="en-US" b="1" dirty="0" smtClean="0">
                <a:sym typeface="Wingdings" panose="05000000000000000000" pitchFamily="2" charset="2"/>
              </a:rPr>
              <a:t> hash or pound sign</a:t>
            </a:r>
            <a:endParaRPr lang="en-US" b="1" dirty="0" smtClean="0"/>
          </a:p>
          <a:p>
            <a:pPr marL="0" indent="0">
              <a:buNone/>
            </a:pPr>
            <a:r>
              <a:rPr lang="en-US" dirty="0" smtClean="0"/>
              <a:t>#title</a:t>
            </a:r>
            <a:r>
              <a:rPr lang="en-US" dirty="0"/>
              <a:t>{</a:t>
            </a:r>
          </a:p>
          <a:p>
            <a:pPr marL="0" indent="0">
              <a:buNone/>
            </a:pPr>
            <a:r>
              <a:rPr lang="en-US" dirty="0"/>
              <a:t>	color: firebrick;</a:t>
            </a:r>
          </a:p>
          <a:p>
            <a:pPr marL="0" indent="0">
              <a:buNone/>
            </a:pPr>
            <a:r>
              <a:rPr lang="en-US" dirty="0"/>
              <a:t>	font-size: 2.5em;</a:t>
            </a:r>
          </a:p>
          <a:p>
            <a:pPr marL="0" indent="0">
              <a:buNone/>
            </a:pPr>
            <a:r>
              <a:rPr lang="en-US" dirty="0"/>
              <a:t>}</a:t>
            </a:r>
          </a:p>
          <a:p>
            <a:pPr marL="0" indent="0">
              <a:buNone/>
            </a:pPr>
            <a:endParaRPr lang="en-US" dirty="0"/>
          </a:p>
          <a:p>
            <a:endParaRPr lang="en-US" dirty="0"/>
          </a:p>
        </p:txBody>
      </p:sp>
    </p:spTree>
    <p:extLst>
      <p:ext uri="{BB962C8B-B14F-4D97-AF65-F5344CB8AC3E}">
        <p14:creationId xmlns:p14="http://schemas.microsoft.com/office/powerpoint/2010/main" val="324162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Span Element</a:t>
            </a:r>
            <a:endParaRPr lang="en-US" dirty="0"/>
          </a:p>
        </p:txBody>
      </p:sp>
      <p:sp>
        <p:nvSpPr>
          <p:cNvPr id="3" name="Content Placeholder 2"/>
          <p:cNvSpPr>
            <a:spLocks noGrp="1"/>
          </p:cNvSpPr>
          <p:nvPr>
            <p:ph idx="1"/>
          </p:nvPr>
        </p:nvSpPr>
        <p:spPr/>
        <p:txBody>
          <a:bodyPr/>
          <a:lstStyle/>
          <a:p>
            <a:r>
              <a:rPr lang="en-US" dirty="0" smtClean="0"/>
              <a:t>HTML </a:t>
            </a:r>
            <a:r>
              <a:rPr lang="en-US" dirty="0" smtClean="0"/>
              <a:t>inline element </a:t>
            </a:r>
            <a:r>
              <a:rPr lang="en-US" dirty="0" smtClean="0"/>
              <a:t>used to mark inline content</a:t>
            </a:r>
          </a:p>
          <a:p>
            <a:pPr marL="0" indent="0">
              <a:buNone/>
            </a:pPr>
            <a:r>
              <a:rPr lang="en-US" dirty="0"/>
              <a:t>.title{</a:t>
            </a:r>
          </a:p>
          <a:p>
            <a:pPr marL="0" indent="0">
              <a:buNone/>
            </a:pPr>
            <a:r>
              <a:rPr lang="en-US" dirty="0"/>
              <a:t>	color: firebrick;</a:t>
            </a:r>
          </a:p>
          <a:p>
            <a:pPr marL="0" indent="0">
              <a:buNone/>
            </a:pPr>
            <a:r>
              <a:rPr lang="en-US" dirty="0"/>
              <a:t>	font-size: 2.5em;</a:t>
            </a:r>
          </a:p>
          <a:p>
            <a:pPr marL="0" indent="0">
              <a:buNone/>
            </a:pPr>
            <a:r>
              <a:rPr lang="en-US" dirty="0" smtClean="0"/>
              <a:t>}</a:t>
            </a:r>
          </a:p>
          <a:p>
            <a:pPr marL="0" indent="0">
              <a:buNone/>
            </a:pPr>
            <a:r>
              <a:rPr lang="en-US" dirty="0"/>
              <a:t> &lt;span class="title"&gt; </a:t>
            </a:r>
            <a:r>
              <a:rPr lang="en-US" dirty="0" smtClean="0"/>
              <a:t>Inheritance </a:t>
            </a:r>
            <a:r>
              <a:rPr lang="en-US" dirty="0"/>
              <a:t>and Classes &lt;/span&gt;</a:t>
            </a: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5227579"/>
            <a:ext cx="4855328" cy="714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37514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Div</a:t>
            </a:r>
            <a:r>
              <a:rPr lang="en-US" dirty="0" smtClean="0"/>
              <a:t> Element</a:t>
            </a:r>
            <a:endParaRPr lang="en-US" dirty="0"/>
          </a:p>
        </p:txBody>
      </p:sp>
      <p:sp>
        <p:nvSpPr>
          <p:cNvPr id="3" name="Content Placeholder 2"/>
          <p:cNvSpPr>
            <a:spLocks noGrp="1"/>
          </p:cNvSpPr>
          <p:nvPr>
            <p:ph idx="1"/>
          </p:nvPr>
        </p:nvSpPr>
        <p:spPr/>
        <p:txBody>
          <a:bodyPr>
            <a:normAutofit/>
          </a:bodyPr>
          <a:lstStyle/>
          <a:p>
            <a:r>
              <a:rPr lang="en-US" dirty="0" smtClean="0"/>
              <a:t>&lt;div&gt; &lt;/div&gt;  stands for division.</a:t>
            </a:r>
          </a:p>
          <a:p>
            <a:r>
              <a:rPr lang="en-US" dirty="0"/>
              <a:t>HTML </a:t>
            </a:r>
            <a:r>
              <a:rPr lang="en-US" dirty="0" smtClean="0"/>
              <a:t> block element used </a:t>
            </a:r>
            <a:r>
              <a:rPr lang="en-US" dirty="0"/>
              <a:t>for defining a section of your </a:t>
            </a:r>
            <a:r>
              <a:rPr lang="en-US" dirty="0" smtClean="0"/>
              <a:t>document ( </a:t>
            </a:r>
            <a:r>
              <a:rPr lang="en-US" dirty="0"/>
              <a:t>generic </a:t>
            </a:r>
            <a:r>
              <a:rPr lang="en-US" dirty="0" smtClean="0"/>
              <a:t>containers) . </a:t>
            </a:r>
          </a:p>
          <a:p>
            <a:r>
              <a:rPr lang="en-US" dirty="0"/>
              <a:t>C</a:t>
            </a:r>
            <a:r>
              <a:rPr lang="en-US" dirty="0" smtClean="0"/>
              <a:t>an be </a:t>
            </a:r>
            <a:r>
              <a:rPr lang="en-US" dirty="0" err="1" smtClean="0"/>
              <a:t>formated</a:t>
            </a:r>
            <a:r>
              <a:rPr lang="en-US" dirty="0" smtClean="0"/>
              <a:t> with </a:t>
            </a:r>
            <a:r>
              <a:rPr lang="en-US" dirty="0"/>
              <a:t>CSS</a:t>
            </a:r>
            <a:r>
              <a:rPr lang="en-US" dirty="0" smtClean="0"/>
              <a:t>.</a:t>
            </a:r>
          </a:p>
          <a:p>
            <a:r>
              <a:rPr lang="en-US" dirty="0" smtClean="0"/>
              <a:t>In HTML5 tags such as  &lt;header&gt; &lt;</a:t>
            </a:r>
            <a:r>
              <a:rPr lang="en-US" dirty="0" err="1" smtClean="0"/>
              <a:t>nav</a:t>
            </a:r>
            <a:r>
              <a:rPr lang="en-US" dirty="0" smtClean="0"/>
              <a:t>&gt; &lt;section&gt; &lt;main&gt; &lt;aside&gt; &lt;footer&gt; have diminished the need for the div tag.</a:t>
            </a:r>
          </a:p>
          <a:p>
            <a:r>
              <a:rPr lang="en-US" dirty="0" smtClean="0"/>
              <a:t>Class and Id attributes are used with the div tag</a:t>
            </a:r>
            <a:endParaRPr lang="en-US" dirty="0"/>
          </a:p>
          <a:p>
            <a:endParaRPr lang="en-US" dirty="0"/>
          </a:p>
        </p:txBody>
      </p:sp>
    </p:spTree>
    <p:extLst>
      <p:ext uri="{BB962C8B-B14F-4D97-AF65-F5344CB8AC3E}">
        <p14:creationId xmlns:p14="http://schemas.microsoft.com/office/powerpoint/2010/main" val="9315062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Pseudo-Class Selectors</a:t>
            </a:r>
            <a:endParaRPr lang="en-US" dirty="0"/>
          </a:p>
        </p:txBody>
      </p:sp>
      <p:sp>
        <p:nvSpPr>
          <p:cNvPr id="3" name="Content Placeholder 2"/>
          <p:cNvSpPr>
            <a:spLocks noGrp="1"/>
          </p:cNvSpPr>
          <p:nvPr>
            <p:ph idx="1"/>
          </p:nvPr>
        </p:nvSpPr>
        <p:spPr/>
        <p:txBody>
          <a:bodyPr/>
          <a:lstStyle/>
          <a:p>
            <a:r>
              <a:rPr lang="en-US" dirty="0" smtClean="0"/>
              <a:t>pseudo-class exists in CSS but not directly defined in HTML</a:t>
            </a:r>
          </a:p>
          <a:p>
            <a:r>
              <a:rPr lang="en-US" dirty="0" smtClean="0"/>
              <a:t>For hyperlinks</a:t>
            </a:r>
          </a:p>
          <a:p>
            <a:pPr lvl="1"/>
            <a:r>
              <a:rPr lang="en-US" dirty="0" smtClean="0"/>
              <a:t>a:link – Style for links that have not been clicked</a:t>
            </a:r>
          </a:p>
          <a:p>
            <a:pPr lvl="1"/>
            <a:r>
              <a:rPr lang="en-US" dirty="0" smtClean="0"/>
              <a:t>a:visited – Style after the link has been clicked</a:t>
            </a:r>
          </a:p>
          <a:p>
            <a:pPr lvl="1"/>
            <a:r>
              <a:rPr lang="en-US" dirty="0" smtClean="0"/>
              <a:t>a:hover – Style when mouse is over the link</a:t>
            </a:r>
          </a:p>
          <a:p>
            <a:pPr lvl="1"/>
            <a:r>
              <a:rPr lang="en-US" dirty="0"/>
              <a:t>a</a:t>
            </a:r>
            <a:r>
              <a:rPr lang="en-US" dirty="0" smtClean="0"/>
              <a:t>:active – Style when most button is pressed on the link</a:t>
            </a:r>
          </a:p>
          <a:p>
            <a:r>
              <a:rPr lang="en-US" b="1" dirty="0" smtClean="0"/>
              <a:t>In CSS MUST be defined in that order!</a:t>
            </a:r>
            <a:r>
              <a:rPr lang="en-US" dirty="0" smtClean="0"/>
              <a:t> </a:t>
            </a:r>
          </a:p>
          <a:p>
            <a:r>
              <a:rPr lang="en-US" dirty="0" smtClean="0"/>
              <a:t>Do not put spaces between the colon </a:t>
            </a:r>
            <a:endParaRPr lang="en-US" dirty="0"/>
          </a:p>
        </p:txBody>
      </p:sp>
    </p:spTree>
    <p:extLst>
      <p:ext uri="{BB962C8B-B14F-4D97-AF65-F5344CB8AC3E}">
        <p14:creationId xmlns:p14="http://schemas.microsoft.com/office/powerpoint/2010/main" val="33891925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Pseudo-Class Selectors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a:link, a:visisted {</a:t>
            </a:r>
          </a:p>
          <a:p>
            <a:pPr marL="0" indent="0">
              <a:buNone/>
            </a:pPr>
            <a:r>
              <a:rPr lang="en-US" dirty="0"/>
              <a:t>	color: white;</a:t>
            </a:r>
          </a:p>
          <a:p>
            <a:pPr marL="0" indent="0">
              <a:buNone/>
            </a:pPr>
            <a:r>
              <a:rPr lang="en-US" dirty="0"/>
              <a:t>	font-weight: bold;</a:t>
            </a:r>
          </a:p>
          <a:p>
            <a:pPr marL="0" indent="0">
              <a:buNone/>
            </a:pPr>
            <a:r>
              <a:rPr lang="en-US" dirty="0"/>
              <a:t>}</a:t>
            </a:r>
          </a:p>
          <a:p>
            <a:pPr marL="0" indent="0">
              <a:buNone/>
            </a:pPr>
            <a:r>
              <a:rPr lang="en-US" dirty="0"/>
              <a:t>a:hover{</a:t>
            </a:r>
          </a:p>
          <a:p>
            <a:pPr marL="0" indent="0">
              <a:buNone/>
            </a:pPr>
            <a:r>
              <a:rPr lang="en-US" dirty="0"/>
              <a:t>	color: black;</a:t>
            </a:r>
          </a:p>
          <a:p>
            <a:pPr marL="0" indent="0">
              <a:buNone/>
            </a:pPr>
            <a:r>
              <a:rPr lang="en-US" dirty="0"/>
              <a:t>	background-color: white;</a:t>
            </a:r>
          </a:p>
          <a:p>
            <a:pPr marL="0" indent="0">
              <a:buNone/>
            </a:pPr>
            <a:r>
              <a:rPr lang="en-US" dirty="0"/>
              <a:t>	font-size: 1.3em;</a:t>
            </a:r>
          </a:p>
          <a:p>
            <a:pPr marL="0" indent="0">
              <a:buNone/>
            </a:pPr>
            <a:r>
              <a:rPr lang="en-US" dirty="0"/>
              <a:t>}</a:t>
            </a:r>
          </a:p>
          <a:p>
            <a:pPr marL="0" indent="0">
              <a:buNone/>
            </a:pPr>
            <a:r>
              <a:rPr lang="en-US" dirty="0"/>
              <a:t>a:active{</a:t>
            </a:r>
          </a:p>
          <a:p>
            <a:pPr marL="0" indent="0">
              <a:buNone/>
            </a:pPr>
            <a:r>
              <a:rPr lang="en-US" dirty="0"/>
              <a:t>	</a:t>
            </a:r>
            <a:r>
              <a:rPr lang="en-US" dirty="0" err="1"/>
              <a:t>color:orange</a:t>
            </a:r>
            <a:r>
              <a:rPr lang="en-US" dirty="0"/>
              <a:t>;</a:t>
            </a:r>
          </a:p>
          <a:p>
            <a:pPr marL="0" indent="0">
              <a:buNone/>
            </a:pPr>
            <a:r>
              <a:rPr lang="en-US" dirty="0"/>
              <a:t>}</a:t>
            </a:r>
          </a:p>
        </p:txBody>
      </p:sp>
    </p:spTree>
    <p:extLst>
      <p:ext uri="{BB962C8B-B14F-4D97-AF65-F5344CB8AC3E}">
        <p14:creationId xmlns:p14="http://schemas.microsoft.com/office/powerpoint/2010/main" val="20356213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Margins</a:t>
            </a:r>
            <a:endParaRPr lang="en-US" dirty="0"/>
          </a:p>
        </p:txBody>
      </p:sp>
      <p:sp>
        <p:nvSpPr>
          <p:cNvPr id="3" name="Content Placeholder 2"/>
          <p:cNvSpPr>
            <a:spLocks noGrp="1"/>
          </p:cNvSpPr>
          <p:nvPr>
            <p:ph idx="1"/>
          </p:nvPr>
        </p:nvSpPr>
        <p:spPr/>
        <p:txBody>
          <a:bodyPr/>
          <a:lstStyle/>
          <a:p>
            <a:r>
              <a:rPr lang="en-US" dirty="0" smtClean="0"/>
              <a:t>Measurement for corresponding edge of the document</a:t>
            </a:r>
          </a:p>
          <a:p>
            <a:pPr lvl="1"/>
            <a:r>
              <a:rPr lang="en-US" dirty="0" smtClean="0"/>
              <a:t>Margin-top</a:t>
            </a:r>
          </a:p>
          <a:p>
            <a:pPr lvl="1"/>
            <a:r>
              <a:rPr lang="en-US" dirty="0" smtClean="0"/>
              <a:t>Margin-right</a:t>
            </a:r>
          </a:p>
          <a:p>
            <a:pPr lvl="1"/>
            <a:r>
              <a:rPr lang="en-US" dirty="0" smtClean="0"/>
              <a:t>Margin-bottom</a:t>
            </a:r>
          </a:p>
          <a:p>
            <a:pPr lvl="1"/>
            <a:r>
              <a:rPr lang="en-US" dirty="0" smtClean="0"/>
              <a:t>Margin-left</a:t>
            </a:r>
            <a:endParaRPr lang="en-US" dirty="0"/>
          </a:p>
        </p:txBody>
      </p:sp>
    </p:spTree>
    <p:extLst>
      <p:ext uri="{BB962C8B-B14F-4D97-AF65-F5344CB8AC3E}">
        <p14:creationId xmlns:p14="http://schemas.microsoft.com/office/powerpoint/2010/main" val="16150054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Lab</a:t>
            </a:r>
            <a:endParaRPr lang="en-US" b="1"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Add a dependent class for color blue and apply to the h3 with Age in it.</a:t>
            </a:r>
          </a:p>
          <a:p>
            <a:pPr marL="514350" indent="-514350">
              <a:buFont typeface="+mj-lt"/>
              <a:buAutoNum type="arabicPeriod"/>
            </a:pPr>
            <a:r>
              <a:rPr lang="en-US" dirty="0" smtClean="0"/>
              <a:t>Add an independent class called center with text-align set to center. Apply this to Title and Hometown</a:t>
            </a:r>
          </a:p>
          <a:p>
            <a:pPr marL="514350" indent="-514350">
              <a:buFont typeface="+mj-lt"/>
              <a:buAutoNum type="arabicPeriod"/>
            </a:pPr>
            <a:r>
              <a:rPr lang="en-US" dirty="0" smtClean="0"/>
              <a:t>Add a pseudo-class for hover to have a black color on a white background</a:t>
            </a:r>
          </a:p>
          <a:p>
            <a:pPr marL="514350" indent="-514350">
              <a:buFont typeface="+mj-lt"/>
              <a:buAutoNum type="arabicPeriod"/>
            </a:pPr>
            <a:r>
              <a:rPr lang="en-US" dirty="0" smtClean="0"/>
              <a:t>Set the pseudo-class for active to color orange.</a:t>
            </a:r>
          </a:p>
          <a:p>
            <a:pPr marL="514350" indent="-514350">
              <a:buFont typeface="+mj-lt"/>
              <a:buAutoNum type="arabicPeriod"/>
            </a:pPr>
            <a:r>
              <a:rPr lang="en-US" dirty="0" smtClean="0"/>
              <a:t>Add a 2em margin on the right of the </a:t>
            </a:r>
            <a:r>
              <a:rPr lang="en-US" dirty="0" err="1" smtClean="0"/>
              <a:t>nav</a:t>
            </a:r>
            <a:r>
              <a:rPr lang="en-US" dirty="0" smtClean="0"/>
              <a:t> list item</a:t>
            </a: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15751609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Lab - Extra</a:t>
            </a:r>
            <a:endParaRPr lang="en-US" b="1"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Create a </a:t>
            </a:r>
            <a:r>
              <a:rPr lang="en-US" dirty="0" smtClean="0"/>
              <a:t>dependent class for unordered list</a:t>
            </a:r>
          </a:p>
          <a:p>
            <a:pPr marL="514350" indent="-514350">
              <a:buFont typeface="+mj-lt"/>
              <a:buAutoNum type="arabicPeriod"/>
            </a:pPr>
            <a:r>
              <a:rPr lang="en-US" dirty="0" smtClean="0"/>
              <a:t>Create your own bullet or take bullet.png from images on lab/images in </a:t>
            </a:r>
            <a:r>
              <a:rPr lang="en-US" dirty="0" err="1" smtClean="0"/>
              <a:t>class_info</a:t>
            </a:r>
            <a:endParaRPr lang="en-US" dirty="0" smtClean="0"/>
          </a:p>
          <a:p>
            <a:pPr marL="514350" indent="-514350">
              <a:buFont typeface="+mj-lt"/>
              <a:buAutoNum type="arabicPeriod"/>
            </a:pPr>
            <a:r>
              <a:rPr lang="en-US" dirty="0" smtClean="0"/>
              <a:t>Apply your class with list image to the 1,2,3 list.</a:t>
            </a:r>
          </a:p>
          <a:p>
            <a:pPr marL="0" indent="0">
              <a:buNone/>
            </a:pPr>
            <a:endParaRPr lang="en-US" dirty="0" smtClean="0"/>
          </a:p>
          <a:p>
            <a:pPr marL="0" indent="0">
              <a:buNone/>
            </a:pPr>
            <a:r>
              <a:rPr lang="en-US" dirty="0" smtClean="0"/>
              <a:t>Look something like:</a:t>
            </a:r>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733800"/>
            <a:ext cx="3322582" cy="2530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25066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12507</TotalTime>
  <Words>1241</Words>
  <Application>Microsoft Office PowerPoint</Application>
  <PresentationFormat>On-screen Show (4:3)</PresentationFormat>
  <Paragraphs>296</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Flow</vt:lpstr>
      <vt:lpstr>WDV 101 Intro to Website Development</vt:lpstr>
      <vt:lpstr>Tutorial #3 Review - CSS</vt:lpstr>
      <vt:lpstr>Homework Page</vt:lpstr>
      <vt:lpstr>Homework Page</vt:lpstr>
      <vt:lpstr>Final Project</vt:lpstr>
      <vt:lpstr>Vertical-Align Property</vt:lpstr>
      <vt:lpstr>Styling Lists</vt:lpstr>
      <vt:lpstr>List-Style-Type Property UL</vt:lpstr>
      <vt:lpstr>List-Style-Type Property OL</vt:lpstr>
      <vt:lpstr>List-Style-Image</vt:lpstr>
      <vt:lpstr>List-Style-Position</vt:lpstr>
      <vt:lpstr>Lab</vt:lpstr>
      <vt:lpstr>Grouping Selectors</vt:lpstr>
      <vt:lpstr>Descendant Selectors</vt:lpstr>
      <vt:lpstr>Descendant Selectors</vt:lpstr>
      <vt:lpstr>The nav Element</vt:lpstr>
      <vt:lpstr>The nav Element</vt:lpstr>
      <vt:lpstr>The nav Element</vt:lpstr>
      <vt:lpstr>Lab</vt:lpstr>
      <vt:lpstr>Inheritance</vt:lpstr>
      <vt:lpstr>Inheritance</vt:lpstr>
      <vt:lpstr>Class</vt:lpstr>
      <vt:lpstr>Class</vt:lpstr>
      <vt:lpstr>Class</vt:lpstr>
      <vt:lpstr>Class</vt:lpstr>
      <vt:lpstr>ID</vt:lpstr>
      <vt:lpstr>ID</vt:lpstr>
      <vt:lpstr>ID</vt:lpstr>
      <vt:lpstr>CSS --- Class vs Id attributes</vt:lpstr>
      <vt:lpstr>Span Element</vt:lpstr>
      <vt:lpstr>Div Element</vt:lpstr>
      <vt:lpstr>Pseudo-Class Selectors</vt:lpstr>
      <vt:lpstr>Pseudo-Class Selectors</vt:lpstr>
      <vt:lpstr>Margins</vt:lpstr>
      <vt:lpstr>Lab</vt:lpstr>
      <vt:lpstr>Lab - Extra</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CIS 204 Intro to Website Development</dc:title>
  <dc:creator>Matt</dc:creator>
  <cp:lastModifiedBy>Larry</cp:lastModifiedBy>
  <cp:revision>496</cp:revision>
  <dcterms:created xsi:type="dcterms:W3CDTF">2013-05-19T20:14:00Z</dcterms:created>
  <dcterms:modified xsi:type="dcterms:W3CDTF">2014-02-18T21:04:24Z</dcterms:modified>
</cp:coreProperties>
</file>