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72" r:id="rId10"/>
    <p:sldId id="263" r:id="rId11"/>
    <p:sldId id="266" r:id="rId12"/>
    <p:sldId id="264" r:id="rId13"/>
    <p:sldId id="265" r:id="rId14"/>
    <p:sldId id="267" r:id="rId15"/>
    <p:sldId id="268" r:id="rId16"/>
    <p:sldId id="269" r:id="rId17"/>
    <p:sldId id="278" r:id="rId18"/>
    <p:sldId id="270" r:id="rId19"/>
    <p:sldId id="273" r:id="rId20"/>
    <p:sldId id="274" r:id="rId21"/>
    <p:sldId id="275" r:id="rId22"/>
    <p:sldId id="276" r:id="rId23"/>
    <p:sldId id="277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44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AB0F1-D045-400F-9ADF-ACCC7BB732CA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22D3D-2988-4600-BD39-9B6CBC0F6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4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done it should look like firstpage_CSS.html (placed</a:t>
            </a:r>
            <a:r>
              <a:rPr lang="en-US" baseline="0" dirty="0" smtClean="0"/>
              <a:t> in Lab section of CLASS_INFO)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22D3D-2988-4600-BD39-9B6CBC0F6EF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682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CFEB0F-F2BE-4DF2-BF30-C45F6B6AF455}" type="datetimeFigureOut">
              <a:rPr lang="en-US" smtClean="0"/>
              <a:t>1/15/2014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macc.ed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3.org/TR/css3-color/#svg-color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macc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jigsaw.w3.org/css-validato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WDV 101 </a:t>
            </a:r>
            <a:r>
              <a:rPr lang="en-US" b="0" smtClean="0">
                <a:effectLst/>
              </a:rPr>
              <a:t>Intro </a:t>
            </a:r>
            <a:r>
              <a:rPr lang="en-US" b="0" dirty="0">
                <a:effectLst/>
              </a:rPr>
              <a:t>to Website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854696" cy="1752600"/>
          </a:xfrm>
        </p:spPr>
        <p:txBody>
          <a:bodyPr/>
          <a:lstStyle/>
          <a:p>
            <a:r>
              <a:rPr lang="en-US" dirty="0" smtClean="0"/>
              <a:t>Tutorial #3 Cascading Style Sheets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8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Image sizing</a:t>
            </a:r>
          </a:p>
          <a:p>
            <a:r>
              <a:rPr lang="en-US" dirty="0" smtClean="0"/>
              <a:t>Pathnames Project</a:t>
            </a:r>
          </a:p>
          <a:p>
            <a:pPr lvl="1"/>
            <a:r>
              <a:rPr lang="en-US" dirty="0" smtClean="0"/>
              <a:t>Default Path</a:t>
            </a:r>
          </a:p>
          <a:p>
            <a:pPr lvl="1"/>
            <a:r>
              <a:rPr lang="en-US" dirty="0" smtClean="0"/>
              <a:t>Relative Path</a:t>
            </a:r>
          </a:p>
          <a:p>
            <a:pPr lvl="1"/>
            <a:r>
              <a:rPr lang="en-US" dirty="0" smtClean="0"/>
              <a:t>Absolute Path</a:t>
            </a:r>
          </a:p>
          <a:p>
            <a:r>
              <a:rPr lang="en-US" dirty="0" smtClean="0"/>
              <a:t>Blackboard </a:t>
            </a:r>
            <a:r>
              <a:rPr lang="en-US" smtClean="0"/>
              <a:t>Homework Submission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89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Tutorial #2 Review - Anchors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Links to Site</a:t>
            </a:r>
          </a:p>
          <a:p>
            <a:pPr lvl="1"/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 = </a:t>
            </a:r>
            <a:r>
              <a:rPr lang="en-US" dirty="0" smtClean="0">
                <a:hlinkClick r:id="rId2"/>
              </a:rPr>
              <a:t>http://www.dmacc.edu</a:t>
            </a:r>
            <a:r>
              <a:rPr lang="en-US" dirty="0" smtClean="0"/>
              <a:t>&gt;DMACC &lt;/a&gt;</a:t>
            </a:r>
          </a:p>
          <a:p>
            <a:r>
              <a:rPr lang="en-US" dirty="0" smtClean="0"/>
              <a:t>Internal Links</a:t>
            </a:r>
          </a:p>
          <a:p>
            <a:pPr lvl="1"/>
            <a:r>
              <a:rPr lang="en-US" dirty="0" smtClean="0"/>
              <a:t>&lt;section id = “top”&gt; &lt;/section&gt;</a:t>
            </a:r>
          </a:p>
          <a:p>
            <a:pPr lvl="1"/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=“#top”&gt;Go to Top &lt;a/&gt;</a:t>
            </a:r>
          </a:p>
          <a:p>
            <a:r>
              <a:rPr lang="en-US" dirty="0" smtClean="0"/>
              <a:t>Mail To</a:t>
            </a:r>
          </a:p>
          <a:p>
            <a:pPr lvl="1"/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=“mailto:lehall@dmacc.edu”&gt;Email me &lt;/a&gt;</a:t>
            </a:r>
          </a:p>
          <a:p>
            <a:r>
              <a:rPr lang="en-US" dirty="0" smtClean="0"/>
              <a:t>Local Links</a:t>
            </a:r>
          </a:p>
          <a:p>
            <a:pPr lvl="1"/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=“page2.html”&gt; Page2&lt;/a&gt;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Cascading Style Sheets (CSS)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CSS – Used to format the web page</a:t>
            </a:r>
          </a:p>
          <a:p>
            <a:pPr lvl="1"/>
            <a:r>
              <a:rPr lang="en-US" dirty="0" smtClean="0"/>
              <a:t>Bold, Italics, fonts, outlining, highlighting, positioning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Consistency</a:t>
            </a:r>
          </a:p>
          <a:p>
            <a:pPr lvl="1"/>
            <a:r>
              <a:rPr lang="en-US" dirty="0" smtClean="0"/>
              <a:t>Easy modification of a lot of code</a:t>
            </a:r>
          </a:p>
          <a:p>
            <a:pPr lvl="1"/>
            <a:r>
              <a:rPr lang="en-US" dirty="0" smtClean="0"/>
              <a:t>More </a:t>
            </a:r>
            <a:r>
              <a:rPr lang="en-US" dirty="0"/>
              <a:t>f</a:t>
            </a:r>
            <a:r>
              <a:rPr lang="en-US" dirty="0" smtClean="0"/>
              <a:t>lexible formatting.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35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</a:t>
            </a:r>
            <a:r>
              <a:rPr lang="en-US" dirty="0"/>
              <a:t> </a:t>
            </a:r>
            <a:r>
              <a:rPr lang="en-US" dirty="0" smtClean="0"/>
              <a:t>– Style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style sheet is a collection of  rules</a:t>
            </a:r>
          </a:p>
          <a:p>
            <a:r>
              <a:rPr lang="en-US" dirty="0" smtClean="0"/>
              <a:t>Format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Selector {</a:t>
            </a:r>
          </a:p>
          <a:p>
            <a:pPr marL="0" indent="0">
              <a:buNone/>
            </a:pPr>
            <a:r>
              <a:rPr lang="en-US" dirty="0" smtClean="0"/>
              <a:t>	property1: value1;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property2: value2;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property3: value3;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…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9593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</a:t>
            </a:r>
            <a:r>
              <a:rPr lang="en-US" dirty="0"/>
              <a:t> </a:t>
            </a:r>
            <a:r>
              <a:rPr lang="en-US" dirty="0" smtClean="0"/>
              <a:t>– Style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h1{</a:t>
            </a:r>
          </a:p>
          <a:p>
            <a:pPr marL="0" indent="0">
              <a:buNone/>
            </a:pPr>
            <a:r>
              <a:rPr lang="en-US" dirty="0" smtClean="0"/>
              <a:t>	color: yellow;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text-align: center;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r>
              <a:rPr lang="en-US" dirty="0" smtClean="0"/>
              <a:t>Colors (color: </a:t>
            </a:r>
            <a:r>
              <a:rPr lang="en-US" dirty="0" err="1" smtClean="0"/>
              <a:t>color_value</a:t>
            </a:r>
            <a:r>
              <a:rPr lang="en-US" dirty="0" smtClean="0"/>
              <a:t>;)</a:t>
            </a:r>
          </a:p>
          <a:p>
            <a:pPr lvl="1"/>
            <a:r>
              <a:rPr lang="en-US" dirty="0" smtClean="0"/>
              <a:t>Name, Hex code, RGB triplet</a:t>
            </a:r>
          </a:p>
          <a:p>
            <a:pPr lvl="1"/>
            <a:r>
              <a:rPr lang="en-US" dirty="0" smtClean="0"/>
              <a:t>Black, #000000, RGB(0,0,0)</a:t>
            </a:r>
          </a:p>
          <a:p>
            <a:pPr lvl="1"/>
            <a:r>
              <a:rPr lang="en-US" dirty="0" smtClean="0"/>
              <a:t>Page 141 has a list.</a:t>
            </a:r>
          </a:p>
          <a:p>
            <a:pPr lvl="1"/>
            <a:r>
              <a:rPr lang="en-US" dirty="0" smtClean="0"/>
              <a:t>On the web 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  <a:hlinkClick r:id="rId2"/>
              </a:rPr>
              <a:t>http://www.w3.org/TR/css3-color/#svg-color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435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Inline Style Sheet</a:t>
            </a:r>
          </a:p>
          <a:p>
            <a:pPr marL="0" indent="0">
              <a:buNone/>
            </a:pPr>
            <a:r>
              <a:rPr lang="en-US" dirty="0" smtClean="0"/>
              <a:t>&lt;h1 style = “color: orange;”&gt; Orange &lt;/h1&gt;</a:t>
            </a:r>
          </a:p>
          <a:p>
            <a:r>
              <a:rPr lang="en-US" dirty="0" smtClean="0"/>
              <a:t>Embedded Style Sheet</a:t>
            </a:r>
          </a:p>
          <a:p>
            <a:pPr lvl="1"/>
            <a:r>
              <a:rPr lang="en-US" dirty="0" smtClean="0"/>
              <a:t>Wrapped in &lt;style&gt; tags</a:t>
            </a:r>
          </a:p>
          <a:p>
            <a:pPr lvl="1"/>
            <a:r>
              <a:rPr lang="en-US" dirty="0" smtClean="0"/>
              <a:t>Put in the head section</a:t>
            </a:r>
          </a:p>
          <a:p>
            <a:pPr marL="0" indent="0">
              <a:buNone/>
            </a:pPr>
            <a:r>
              <a:rPr lang="en-US" dirty="0" smtClean="0"/>
              <a:t>&lt;style type= “text/</a:t>
            </a:r>
            <a:r>
              <a:rPr lang="en-US" dirty="0" err="1" smtClean="0"/>
              <a:t>css</a:t>
            </a:r>
            <a:r>
              <a:rPr lang="en-US" dirty="0" smtClean="0"/>
              <a:t>”&gt;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style rules</a:t>
            </a:r>
          </a:p>
          <a:p>
            <a:pPr marL="0" indent="0">
              <a:buNone/>
            </a:pPr>
            <a:r>
              <a:rPr lang="en-US" dirty="0" smtClean="0"/>
              <a:t>&lt;/style&gt;</a:t>
            </a:r>
          </a:p>
        </p:txBody>
      </p:sp>
    </p:spTree>
    <p:extLst>
      <p:ext uri="{BB962C8B-B14F-4D97-AF65-F5344CB8AC3E}">
        <p14:creationId xmlns:p14="http://schemas.microsoft.com/office/powerpoint/2010/main" val="46518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 – Embedded Style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&lt;style type = "text/</a:t>
            </a:r>
            <a:r>
              <a:rPr lang="en-US" dirty="0" err="1"/>
              <a:t>css</a:t>
            </a:r>
            <a:r>
              <a:rPr lang="en-US" dirty="0"/>
              <a:t>"&gt;</a:t>
            </a:r>
          </a:p>
          <a:p>
            <a:pPr marL="0" indent="0">
              <a:buNone/>
            </a:pPr>
            <a:r>
              <a:rPr lang="en-US" dirty="0"/>
              <a:t>h1 {</a:t>
            </a:r>
          </a:p>
          <a:p>
            <a:pPr marL="0" indent="0">
              <a:buNone/>
            </a:pPr>
            <a:r>
              <a:rPr lang="en-US" dirty="0" smtClean="0"/>
              <a:t>	color</a:t>
            </a:r>
            <a:r>
              <a:rPr lang="en-US" dirty="0"/>
              <a:t>: blue;</a:t>
            </a:r>
          </a:p>
          <a:p>
            <a:pPr marL="0" indent="0">
              <a:buNone/>
            </a:pPr>
            <a:r>
              <a:rPr lang="en-US" dirty="0"/>
              <a:t>	text-align: center;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h2 {</a:t>
            </a:r>
          </a:p>
          <a:p>
            <a:pPr marL="0" indent="0">
              <a:buNone/>
            </a:pPr>
            <a:r>
              <a:rPr lang="en-US" dirty="0" smtClean="0"/>
              <a:t>	color: green;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&lt;/style&gt;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775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8229600" cy="1143000"/>
          </a:xfrm>
        </p:spPr>
        <p:txBody>
          <a:bodyPr/>
          <a:lstStyle/>
          <a:p>
            <a:r>
              <a:rPr lang="en-US" b="1" dirty="0" smtClean="0"/>
              <a:t>CSS – 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Modify Firstpage.html – Add Color to h1 and h2 tags using CSS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Move“hello</a:t>
            </a:r>
            <a:r>
              <a:rPr lang="en-US" dirty="0" smtClean="0"/>
              <a:t> world” inside of a paragraph tag if it’s not already there.</a:t>
            </a:r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/>
              <a:t>style type = "text/</a:t>
            </a:r>
            <a:r>
              <a:rPr lang="en-US" dirty="0" err="1"/>
              <a:t>css</a:t>
            </a:r>
            <a:r>
              <a:rPr lang="en-US" dirty="0"/>
              <a:t>"&gt;</a:t>
            </a:r>
          </a:p>
          <a:p>
            <a:pPr marL="0" indent="0">
              <a:buNone/>
            </a:pPr>
            <a:r>
              <a:rPr lang="en-US" dirty="0"/>
              <a:t>h1 {</a:t>
            </a:r>
          </a:p>
          <a:p>
            <a:pPr marL="0" indent="0">
              <a:buNone/>
            </a:pPr>
            <a:r>
              <a:rPr lang="en-US" dirty="0" smtClean="0"/>
              <a:t>	color</a:t>
            </a:r>
            <a:r>
              <a:rPr lang="en-US" dirty="0"/>
              <a:t>: blue;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h2 {</a:t>
            </a:r>
          </a:p>
          <a:p>
            <a:pPr marL="0" indent="0">
              <a:buNone/>
            </a:pPr>
            <a:r>
              <a:rPr lang="en-US" dirty="0" smtClean="0"/>
              <a:t>	color: green;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&lt;/style&gt;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5561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Style 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Styling across multiple pages can be handled with external </a:t>
            </a:r>
            <a:r>
              <a:rPr lang="en-US" dirty="0" err="1" smtClean="0"/>
              <a:t>css</a:t>
            </a:r>
            <a:endParaRPr lang="en-US" dirty="0" smtClean="0"/>
          </a:p>
          <a:p>
            <a:r>
              <a:rPr lang="en-US" dirty="0" smtClean="0"/>
              <a:t>Used a link element in the head section</a:t>
            </a:r>
          </a:p>
          <a:p>
            <a:r>
              <a:rPr lang="en-US" dirty="0" smtClean="0"/>
              <a:t>Same code but in its own file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&lt;link </a:t>
            </a:r>
            <a:r>
              <a:rPr lang="en-US" dirty="0" err="1" smtClean="0"/>
              <a:t>href</a:t>
            </a:r>
            <a:r>
              <a:rPr lang="en-US" dirty="0" smtClean="0"/>
              <a:t>= “</a:t>
            </a:r>
            <a:r>
              <a:rPr lang="en-US" dirty="0" err="1" smtClean="0"/>
              <a:t>url</a:t>
            </a:r>
            <a:r>
              <a:rPr lang="en-US" dirty="0" smtClean="0"/>
              <a:t>” </a:t>
            </a:r>
            <a:r>
              <a:rPr lang="en-US" dirty="0" err="1" smtClean="0"/>
              <a:t>rel</a:t>
            </a:r>
            <a:r>
              <a:rPr lang="en-US" dirty="0" smtClean="0"/>
              <a:t>=“</a:t>
            </a:r>
            <a:r>
              <a:rPr lang="en-US" dirty="0" err="1" smtClean="0"/>
              <a:t>stylesheet</a:t>
            </a:r>
            <a:r>
              <a:rPr lang="en-US" dirty="0" smtClean="0"/>
              <a:t>” type=“text/</a:t>
            </a:r>
            <a:r>
              <a:rPr lang="en-US" dirty="0" err="1" smtClean="0"/>
              <a:t>css</a:t>
            </a:r>
            <a:r>
              <a:rPr lang="en-US" dirty="0" smtClean="0"/>
              <a:t>” /&gt;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Good practice for styling to build it locally then copying the CSS to an external file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03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Link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 element is used to link an external style sheet into a web page.</a:t>
            </a:r>
          </a:p>
          <a:p>
            <a:r>
              <a:rPr lang="en-US" dirty="0" smtClean="0"/>
              <a:t>Placed in the head section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&lt;link </a:t>
            </a:r>
            <a:r>
              <a:rPr lang="en-US" dirty="0" err="1" smtClean="0"/>
              <a:t>href</a:t>
            </a:r>
            <a:r>
              <a:rPr lang="en-US" dirty="0" smtClean="0"/>
              <a:t>=“</a:t>
            </a:r>
            <a:r>
              <a:rPr lang="en-US" dirty="0" err="1" smtClean="0"/>
              <a:t>url</a:t>
            </a:r>
            <a:r>
              <a:rPr lang="en-US" dirty="0" smtClean="0"/>
              <a:t>” </a:t>
            </a:r>
            <a:r>
              <a:rPr lang="en-US" dirty="0" err="1" smtClean="0"/>
              <a:t>rel</a:t>
            </a:r>
            <a:r>
              <a:rPr lang="en-US" dirty="0" smtClean="0"/>
              <a:t>=“</a:t>
            </a:r>
            <a:r>
              <a:rPr lang="en-US" dirty="0" err="1" smtClean="0"/>
              <a:t>stylesheet</a:t>
            </a:r>
            <a:r>
              <a:rPr lang="en-US" dirty="0" smtClean="0"/>
              <a:t>” type =“text/</a:t>
            </a:r>
            <a:r>
              <a:rPr lang="en-US" dirty="0" err="1" smtClean="0"/>
              <a:t>css</a:t>
            </a:r>
            <a:r>
              <a:rPr lang="en-US" dirty="0" smtClean="0"/>
              <a:t>” /&gt;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43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 -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Comments</a:t>
            </a:r>
          </a:p>
          <a:p>
            <a:pPr lvl="1"/>
            <a:r>
              <a:rPr lang="en-US" dirty="0" smtClean="0"/>
              <a:t>In CSS comments are wrapped in /* */</a:t>
            </a:r>
          </a:p>
          <a:p>
            <a:pPr marL="0" indent="0">
              <a:buNone/>
            </a:pPr>
            <a:r>
              <a:rPr lang="en-US" dirty="0" smtClean="0"/>
              <a:t>/*</a:t>
            </a:r>
          </a:p>
          <a:p>
            <a:pPr marL="0" indent="0">
              <a:buNone/>
            </a:pPr>
            <a:r>
              <a:rPr lang="en-US" dirty="0" smtClean="0"/>
              <a:t>Everything </a:t>
            </a:r>
          </a:p>
          <a:p>
            <a:pPr marL="0" indent="0">
              <a:buNone/>
            </a:pPr>
            <a:r>
              <a:rPr lang="en-US" dirty="0" smtClean="0"/>
              <a:t>In here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Is a CSS</a:t>
            </a:r>
          </a:p>
          <a:p>
            <a:pPr marL="0" indent="0">
              <a:buNone/>
            </a:pPr>
            <a:r>
              <a:rPr lang="en-US" dirty="0" smtClean="0"/>
              <a:t>Comment</a:t>
            </a:r>
          </a:p>
          <a:p>
            <a:pPr marL="0" indent="0">
              <a:buNone/>
            </a:pPr>
            <a:r>
              <a:rPr lang="en-US" dirty="0" smtClean="0"/>
              <a:t>*/</a:t>
            </a:r>
          </a:p>
        </p:txBody>
      </p:sp>
    </p:spTree>
    <p:extLst>
      <p:ext uri="{BB962C8B-B14F-4D97-AF65-F5344CB8AC3E}">
        <p14:creationId xmlns:p14="http://schemas.microsoft.com/office/powerpoint/2010/main" val="328331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 Background Color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CSS background-color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h1{</a:t>
            </a:r>
          </a:p>
          <a:p>
            <a:pPr marL="0" indent="0">
              <a:buNone/>
            </a:pPr>
            <a:r>
              <a:rPr lang="en-US" dirty="0" smtClean="0"/>
              <a:t>	background-color:  gray;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color: blue;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2431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CSS styles can be applied for all HTML elements</a:t>
            </a:r>
          </a:p>
          <a:p>
            <a:pPr marL="0" indent="0">
              <a:buNone/>
            </a:pPr>
            <a:r>
              <a:rPr lang="en-US" dirty="0" smtClean="0"/>
              <a:t>a {</a:t>
            </a:r>
          </a:p>
          <a:p>
            <a:pPr marL="0" indent="0">
              <a:buNone/>
            </a:pPr>
            <a:r>
              <a:rPr lang="en-US" dirty="0" smtClean="0"/>
              <a:t>	color: orange;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/>
              <a:t>b</a:t>
            </a:r>
            <a:r>
              <a:rPr lang="en-US" dirty="0" smtClean="0"/>
              <a:t>ody{</a:t>
            </a:r>
          </a:p>
          <a:p>
            <a:pPr marL="0" indent="0">
              <a:buNone/>
            </a:pPr>
            <a:r>
              <a:rPr lang="en-US" dirty="0" smtClean="0"/>
              <a:t>	background-color: white;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53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Font is a distinct set of characters</a:t>
            </a:r>
          </a:p>
          <a:p>
            <a:r>
              <a:rPr lang="en-US" dirty="0" smtClean="0"/>
              <a:t>Font Family – A set of fonts with similar characteristics</a:t>
            </a:r>
          </a:p>
          <a:p>
            <a:r>
              <a:rPr lang="en-US" dirty="0" smtClean="0"/>
              <a:t>In CSS the font-family property can be used change the font.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Font-family: Font1, Font2, …, </a:t>
            </a:r>
            <a:r>
              <a:rPr lang="en-US" dirty="0" err="1" smtClean="0"/>
              <a:t>GenericFont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Font-family: “Times New Roman”, Times, serif;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Fonts with spaces need to be in quotes.</a:t>
            </a:r>
          </a:p>
        </p:txBody>
      </p:sp>
    </p:spTree>
    <p:extLst>
      <p:ext uri="{BB962C8B-B14F-4D97-AF65-F5344CB8AC3E}">
        <p14:creationId xmlns:p14="http://schemas.microsoft.com/office/powerpoint/2010/main" val="259916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81000"/>
            <a:ext cx="8229600" cy="1143000"/>
          </a:xfrm>
        </p:spPr>
        <p:txBody>
          <a:bodyPr/>
          <a:lstStyle/>
          <a:p>
            <a:r>
              <a:rPr lang="en-US" dirty="0" smtClean="0"/>
              <a:t>Fonts -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US" dirty="0" smtClean="0"/>
              <a:t>Font-size: size;</a:t>
            </a:r>
          </a:p>
          <a:p>
            <a:r>
              <a:rPr lang="en-US" dirty="0" smtClean="0"/>
              <a:t>Unit of Measurements </a:t>
            </a:r>
          </a:p>
          <a:p>
            <a:pPr lvl="1"/>
            <a:r>
              <a:rPr lang="en-US" dirty="0" smtClean="0"/>
              <a:t>Absolute units</a:t>
            </a:r>
            <a:endParaRPr lang="en-US" dirty="0"/>
          </a:p>
          <a:p>
            <a:pPr lvl="1"/>
            <a:r>
              <a:rPr lang="en-US" dirty="0" smtClean="0"/>
              <a:t>Relative units</a:t>
            </a:r>
          </a:p>
          <a:p>
            <a:r>
              <a:rPr lang="en-US" dirty="0" smtClean="0"/>
              <a:t>Centimeters (cm)/Millimeters (mm)</a:t>
            </a:r>
          </a:p>
          <a:p>
            <a:r>
              <a:rPr lang="en-US" dirty="0" smtClean="0"/>
              <a:t>Inches (in)</a:t>
            </a:r>
          </a:p>
          <a:p>
            <a:r>
              <a:rPr lang="en-US" dirty="0" smtClean="0"/>
              <a:t>Points (</a:t>
            </a:r>
            <a:r>
              <a:rPr lang="en-US" dirty="0" err="1" smtClean="0"/>
              <a:t>pt</a:t>
            </a:r>
            <a:r>
              <a:rPr lang="en-US" dirty="0" smtClean="0"/>
              <a:t>) – 1/72 of one inch</a:t>
            </a:r>
          </a:p>
          <a:p>
            <a:r>
              <a:rPr lang="en-US" dirty="0" smtClean="0"/>
              <a:t>Pixels (</a:t>
            </a:r>
            <a:r>
              <a:rPr lang="en-US" dirty="0" err="1" smtClean="0"/>
              <a:t>px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Em</a:t>
            </a:r>
            <a:r>
              <a:rPr lang="en-US" dirty="0" smtClean="0"/>
              <a:t> – Roughly equal to the size of the letter M</a:t>
            </a:r>
          </a:p>
          <a:p>
            <a:r>
              <a:rPr lang="en-US" dirty="0" smtClean="0"/>
              <a:t>Percent</a:t>
            </a:r>
          </a:p>
        </p:txBody>
      </p:sp>
    </p:spTree>
    <p:extLst>
      <p:ext uri="{BB962C8B-B14F-4D97-AF65-F5344CB8AC3E}">
        <p14:creationId xmlns:p14="http://schemas.microsoft.com/office/powerpoint/2010/main" val="398517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8386" y="685800"/>
            <a:ext cx="7772400" cy="932688"/>
          </a:xfrm>
        </p:spPr>
        <p:txBody>
          <a:bodyPr/>
          <a:lstStyle/>
          <a:p>
            <a:r>
              <a:rPr lang="en-US" dirty="0" smtClean="0"/>
              <a:t>CSS – More text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dirty="0" smtClean="0"/>
              <a:t>Italic – In CSS use font-style</a:t>
            </a:r>
          </a:p>
          <a:p>
            <a:r>
              <a:rPr lang="en-US" dirty="0" smtClean="0"/>
              <a:t>Bold – In CSS use font-weight</a:t>
            </a:r>
          </a:p>
          <a:p>
            <a:pPr marL="0" indent="0">
              <a:buNone/>
            </a:pPr>
            <a:r>
              <a:rPr lang="en-US" dirty="0" smtClean="0"/>
              <a:t>h2{</a:t>
            </a:r>
          </a:p>
          <a:p>
            <a:pPr marL="0" indent="0">
              <a:buNone/>
            </a:pPr>
            <a:r>
              <a:rPr lang="en-US" dirty="0" smtClean="0"/>
              <a:t>	font-style: italic;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font-weight: bold;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75698"/>
              </p:ext>
            </p:extLst>
          </p:nvPr>
        </p:nvGraphicFramePr>
        <p:xfrm>
          <a:off x="838200" y="4724400"/>
          <a:ext cx="60960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HTML5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&lt;strong&gt;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Font-weight: bold;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&lt;</a:t>
                      </a:r>
                      <a:r>
                        <a:rPr lang="en-US" dirty="0" err="1" smtClean="0"/>
                        <a:t>em</a:t>
                      </a:r>
                      <a:r>
                        <a:rPr lang="en-US" dirty="0" smtClean="0"/>
                        <a:t>&gt;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Font-style: italic;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210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8229600" cy="1143000"/>
          </a:xfrm>
        </p:spPr>
        <p:txBody>
          <a:bodyPr/>
          <a:lstStyle/>
          <a:p>
            <a:r>
              <a:rPr lang="en-US" dirty="0" smtClean="0"/>
              <a:t>Transforming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Capitalize – Capitalized the first letter of each word</a:t>
            </a:r>
          </a:p>
          <a:p>
            <a:r>
              <a:rPr lang="en-US" dirty="0" smtClean="0"/>
              <a:t>Lowercase </a:t>
            </a:r>
          </a:p>
          <a:p>
            <a:r>
              <a:rPr lang="en-US" dirty="0" smtClean="0"/>
              <a:t>Uppercase</a:t>
            </a:r>
          </a:p>
          <a:p>
            <a:r>
              <a:rPr lang="en-US" dirty="0" smtClean="0"/>
              <a:t>None – Removes and of the other values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h</a:t>
            </a:r>
            <a:r>
              <a:rPr lang="en-US" dirty="0" smtClean="0"/>
              <a:t>1</a:t>
            </a:r>
          </a:p>
          <a:p>
            <a:pPr marL="0" indent="0">
              <a:buNone/>
            </a:pPr>
            <a:r>
              <a:rPr lang="en-US" dirty="0"/>
              <a:t>{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text-transform: uppercase;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97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8229600" cy="1143000"/>
          </a:xfrm>
        </p:spPr>
        <p:txBody>
          <a:bodyPr/>
          <a:lstStyle/>
          <a:p>
            <a:r>
              <a:rPr lang="en-US" dirty="0" smtClean="0"/>
              <a:t>Transforming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1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Other text options:</a:t>
            </a:r>
          </a:p>
          <a:p>
            <a:r>
              <a:rPr lang="en-US" dirty="0" smtClean="0"/>
              <a:t>Letter-spacing </a:t>
            </a:r>
          </a:p>
          <a:p>
            <a:pPr lvl="1"/>
            <a:r>
              <a:rPr lang="en-US" dirty="0" smtClean="0"/>
              <a:t>White space between letters</a:t>
            </a:r>
          </a:p>
          <a:p>
            <a:r>
              <a:rPr lang="en-US" dirty="0" smtClean="0"/>
              <a:t>Word-spacing</a:t>
            </a:r>
          </a:p>
          <a:p>
            <a:pPr lvl="1"/>
            <a:r>
              <a:rPr lang="en-US" dirty="0" smtClean="0"/>
              <a:t>White space between words</a:t>
            </a:r>
          </a:p>
          <a:p>
            <a:r>
              <a:rPr lang="en-US" dirty="0" smtClean="0"/>
              <a:t>Text-indent</a:t>
            </a:r>
          </a:p>
          <a:p>
            <a:pPr lvl="1"/>
            <a:r>
              <a:rPr lang="en-US" dirty="0" smtClean="0"/>
              <a:t>How much to indent the first line of each paragraph</a:t>
            </a:r>
          </a:p>
          <a:p>
            <a:r>
              <a:rPr lang="en-US" dirty="0" smtClean="0"/>
              <a:t>Line-height</a:t>
            </a:r>
          </a:p>
          <a:p>
            <a:pPr lvl="1"/>
            <a:r>
              <a:rPr lang="en-US" dirty="0" smtClean="0"/>
              <a:t>White space between lines.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3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Text Transform - 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Modify your </a:t>
            </a:r>
            <a:r>
              <a:rPr lang="en-US" dirty="0" err="1" smtClean="0"/>
              <a:t>firstpage</a:t>
            </a:r>
            <a:r>
              <a:rPr lang="en-US" dirty="0" smtClean="0"/>
              <a:t> to have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h1 tags in uppercase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h2 in lowercase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Change the </a:t>
            </a:r>
            <a:r>
              <a:rPr lang="en-US" dirty="0"/>
              <a:t>paragraph font to "Courier new", </a:t>
            </a:r>
            <a:r>
              <a:rPr lang="en-US" dirty="0" err="1" smtClean="0"/>
              <a:t>monospace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Change paragraph font size to 2em;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 CSS Comment at the start of the style saying This style provided by: </a:t>
            </a:r>
            <a:r>
              <a:rPr lang="en-US" dirty="0"/>
              <a:t>&lt;</a:t>
            </a:r>
            <a:r>
              <a:rPr lang="en-US" dirty="0" smtClean="0"/>
              <a:t>your name&gt;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letter spacing to h4 to 25px;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54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04800"/>
            <a:ext cx="8229600" cy="1008888"/>
          </a:xfrm>
        </p:spPr>
        <p:txBody>
          <a:bodyPr/>
          <a:lstStyle/>
          <a:p>
            <a:r>
              <a:rPr lang="en-US" dirty="0" smtClean="0"/>
              <a:t>CSS – Font Shorthand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For fonts you could type out all properties or use the shorthand</a:t>
            </a:r>
          </a:p>
          <a:p>
            <a:r>
              <a:rPr lang="en-US" dirty="0" smtClean="0"/>
              <a:t>Does not have to have all but needs to be in order</a:t>
            </a:r>
          </a:p>
          <a:p>
            <a:pPr lvl="1"/>
            <a:r>
              <a:rPr lang="en-US" dirty="0" smtClean="0"/>
              <a:t>Font style</a:t>
            </a:r>
          </a:p>
          <a:p>
            <a:pPr lvl="1"/>
            <a:r>
              <a:rPr lang="en-US" dirty="0" smtClean="0"/>
              <a:t>Font weight</a:t>
            </a:r>
          </a:p>
          <a:p>
            <a:pPr lvl="1"/>
            <a:r>
              <a:rPr lang="en-US" dirty="0" smtClean="0"/>
              <a:t>Font variant</a:t>
            </a:r>
          </a:p>
          <a:p>
            <a:pPr lvl="1"/>
            <a:r>
              <a:rPr lang="en-US" dirty="0" smtClean="0"/>
              <a:t>Font size</a:t>
            </a:r>
          </a:p>
          <a:p>
            <a:pPr lvl="1"/>
            <a:r>
              <a:rPr lang="en-US" dirty="0" smtClean="0"/>
              <a:t>Font family</a:t>
            </a:r>
          </a:p>
          <a:p>
            <a:pPr marL="0" indent="0">
              <a:buNone/>
            </a:pPr>
            <a:r>
              <a:rPr lang="en-US" dirty="0"/>
              <a:t>h</a:t>
            </a:r>
            <a:r>
              <a:rPr lang="en-US" dirty="0" smtClean="0"/>
              <a:t>3{</a:t>
            </a:r>
          </a:p>
          <a:p>
            <a:pPr marL="0" indent="0">
              <a:buNone/>
            </a:pPr>
            <a:r>
              <a:rPr lang="en-US" dirty="0" smtClean="0"/>
              <a:t>	font: italic bold 1em Courier </a:t>
            </a:r>
            <a:r>
              <a:rPr lang="en-US" dirty="0" err="1" smtClean="0"/>
              <a:t>monospace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8754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CSS- Text 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Can use text-align property</a:t>
            </a:r>
          </a:p>
          <a:p>
            <a:r>
              <a:rPr lang="en-US" dirty="0" smtClean="0"/>
              <a:t>Left</a:t>
            </a:r>
          </a:p>
          <a:p>
            <a:r>
              <a:rPr lang="en-US" dirty="0" smtClean="0"/>
              <a:t>Right</a:t>
            </a:r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Justify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h1{</a:t>
            </a:r>
          </a:p>
          <a:p>
            <a:pPr marL="0" indent="0">
              <a:buNone/>
            </a:pPr>
            <a:r>
              <a:rPr lang="en-US" dirty="0" smtClean="0"/>
              <a:t>	text-align: center;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}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53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85800"/>
            <a:ext cx="7391400" cy="856488"/>
          </a:xfrm>
        </p:spPr>
        <p:txBody>
          <a:bodyPr/>
          <a:lstStyle/>
          <a:p>
            <a:r>
              <a:rPr lang="en-US" dirty="0" smtClean="0"/>
              <a:t>CSS – Anchor Underline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Anchor tags (links) can be modified with CSS</a:t>
            </a:r>
          </a:p>
          <a:p>
            <a:r>
              <a:rPr lang="en-US" dirty="0" smtClean="0"/>
              <a:t>Text-decoration can be used to modify the default underline of a link</a:t>
            </a:r>
          </a:p>
          <a:p>
            <a:r>
              <a:rPr lang="en-US" dirty="0" smtClean="0"/>
              <a:t>Options are none, underline (done by default), </a:t>
            </a:r>
            <a:r>
              <a:rPr lang="en-US" dirty="0" err="1" smtClean="0"/>
              <a:t>overline</a:t>
            </a:r>
            <a:r>
              <a:rPr lang="en-US" dirty="0" smtClean="0"/>
              <a:t> or line-through </a:t>
            </a:r>
          </a:p>
          <a:p>
            <a:pPr marL="0" indent="0">
              <a:buNone/>
            </a:pPr>
            <a:r>
              <a:rPr lang="en-US" dirty="0" smtClean="0"/>
              <a:t>a{</a:t>
            </a:r>
          </a:p>
          <a:p>
            <a:pPr marL="0" indent="0">
              <a:buNone/>
            </a:pPr>
            <a:r>
              <a:rPr lang="en-US" dirty="0" smtClean="0"/>
              <a:t>	text-decoration: none;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can be useful for setting up a menu of links where you don’t want the line.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08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 -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Modify </a:t>
            </a:r>
            <a:r>
              <a:rPr lang="en-US" dirty="0" err="1" smtClean="0"/>
              <a:t>firstpage_css.hml</a:t>
            </a:r>
            <a:r>
              <a:rPr lang="en-US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the h4 tag in italics (Using CSS)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 link to </a:t>
            </a:r>
            <a:r>
              <a:rPr lang="en-US" dirty="0" smtClean="0">
                <a:hlinkClick r:id="rId3"/>
              </a:rPr>
              <a:t>http://www.dmacc.edu</a:t>
            </a:r>
            <a:r>
              <a:rPr lang="en-US" dirty="0" smtClean="0"/>
              <a:t> (if it’s not there)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Modify the link to have an </a:t>
            </a:r>
            <a:r>
              <a:rPr lang="en-US" dirty="0" err="1" smtClean="0"/>
              <a:t>overline</a:t>
            </a:r>
            <a:r>
              <a:rPr lang="en-US" dirty="0" smtClean="0"/>
              <a:t> style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Modify the link to have a font-size of 3em;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Change the background-color of the body to be </a:t>
            </a:r>
            <a:r>
              <a:rPr lang="en-US" cap="all" dirty="0"/>
              <a:t>#00FFFF</a:t>
            </a:r>
            <a:r>
              <a:rPr lang="en-US" dirty="0" smtClean="0"/>
              <a:t>  and paragraph to </a:t>
            </a:r>
            <a:r>
              <a:rPr lang="en-US" cap="all" dirty="0"/>
              <a:t>#90EE90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03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Validate the CSS similar to the way we did the HTML</a:t>
            </a:r>
          </a:p>
          <a:p>
            <a:r>
              <a:rPr lang="en-US" dirty="0" smtClean="0"/>
              <a:t>Can alert of possible errors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://jigsaw.w3.org/css-validator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97974"/>
            <a:ext cx="68580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79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9235</TotalTime>
  <Words>841</Words>
  <Application>Microsoft Office PowerPoint</Application>
  <PresentationFormat>On-screen Show (4:3)</PresentationFormat>
  <Paragraphs>215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Flow</vt:lpstr>
      <vt:lpstr>WDV 101 Intro to Website Development</vt:lpstr>
      <vt:lpstr>Review: Last Class</vt:lpstr>
      <vt:lpstr>Tutorial #2 Review - Anchors</vt:lpstr>
      <vt:lpstr>Cascading Style Sheets (CSS)</vt:lpstr>
      <vt:lpstr>CSS – Style Rule</vt:lpstr>
      <vt:lpstr>CSS – Style Rule</vt:lpstr>
      <vt:lpstr>CSS</vt:lpstr>
      <vt:lpstr>CSS – Embedded Style </vt:lpstr>
      <vt:lpstr>CSS – Lab</vt:lpstr>
      <vt:lpstr>External Style Sheets</vt:lpstr>
      <vt:lpstr>The Link Element</vt:lpstr>
      <vt:lpstr>CSS - Comments</vt:lpstr>
      <vt:lpstr>CSS Background Color</vt:lpstr>
      <vt:lpstr>CSS</vt:lpstr>
      <vt:lpstr>Fonts</vt:lpstr>
      <vt:lpstr>Fonts - Size</vt:lpstr>
      <vt:lpstr>CSS – More text formatting</vt:lpstr>
      <vt:lpstr>Transforming Text</vt:lpstr>
      <vt:lpstr>Transforming Text</vt:lpstr>
      <vt:lpstr>Text Transform - Lab</vt:lpstr>
      <vt:lpstr>CSS – Font Shorthand</vt:lpstr>
      <vt:lpstr>CSS- Text Alignment</vt:lpstr>
      <vt:lpstr>CSS – Anchor Underline</vt:lpstr>
      <vt:lpstr>CSS - Lab</vt:lpstr>
      <vt:lpstr>CSS Validation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204 Intro to Website Development</dc:title>
  <dc:creator>Matt</dc:creator>
  <cp:lastModifiedBy>Larry</cp:lastModifiedBy>
  <cp:revision>336</cp:revision>
  <dcterms:created xsi:type="dcterms:W3CDTF">2013-05-19T20:14:00Z</dcterms:created>
  <dcterms:modified xsi:type="dcterms:W3CDTF">2014-01-15T21:46:26Z</dcterms:modified>
</cp:coreProperties>
</file>