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72" r:id="rId9"/>
    <p:sldId id="263" r:id="rId10"/>
    <p:sldId id="265" r:id="rId11"/>
    <p:sldId id="270" r:id="rId12"/>
    <p:sldId id="261" r:id="rId13"/>
    <p:sldId id="266" r:id="rId14"/>
    <p:sldId id="267" r:id="rId15"/>
    <p:sldId id="268" r:id="rId16"/>
    <p:sldId id="271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4" autoAdjust="0"/>
  </p:normalViewPr>
  <p:slideViewPr>
    <p:cSldViewPr>
      <p:cViewPr>
        <p:scale>
          <a:sx n="60" d="100"/>
          <a:sy n="60" d="100"/>
        </p:scale>
        <p:origin x="-1644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Page 66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17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Page 66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17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If you are reading these slides outside of class a lot of this will be demonstrated in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If you are reading these slides outside of class a lot of this will be demonstrated in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7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See Links.html and Page2.html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3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macc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acc.ed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macc.blackboard.com/webapps/portal/frameset.js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zilla-projec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acc.ed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macc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WDV 101 </a:t>
            </a:r>
            <a:r>
              <a:rPr lang="en-US" b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#2 Creating 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#1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Page (DOCTYPE, HTML, Head, Title, Body)</a:t>
            </a:r>
          </a:p>
          <a:p>
            <a:r>
              <a:rPr lang="en-US" dirty="0" smtClean="0"/>
              <a:t>Tags Structure(&lt;&gt; &lt;/&gt;)</a:t>
            </a:r>
          </a:p>
          <a:p>
            <a:r>
              <a:rPr lang="en-US" dirty="0" smtClean="0"/>
              <a:t>&lt;h1&gt;, &lt;p&gt;, &lt;</a:t>
            </a:r>
            <a:r>
              <a:rPr lang="en-US" dirty="0" err="1" smtClean="0"/>
              <a:t>br</a:t>
            </a:r>
            <a:r>
              <a:rPr lang="en-US" dirty="0" smtClean="0"/>
              <a:t>/&gt;, &lt;meta&gt;, &lt;</a:t>
            </a:r>
            <a:r>
              <a:rPr lang="en-US" dirty="0" err="1" smtClean="0"/>
              <a:t>img</a:t>
            </a:r>
            <a:r>
              <a:rPr lang="en-US" dirty="0" smtClean="0"/>
              <a:t>&gt;, </a:t>
            </a:r>
            <a:r>
              <a:rPr lang="en-US" dirty="0"/>
              <a:t>&lt;</a:t>
            </a:r>
            <a:r>
              <a:rPr lang="en-US" dirty="0" smtClean="0"/>
              <a:t>strong&gt;, &lt;</a:t>
            </a:r>
            <a:r>
              <a:rPr lang="en-US" dirty="0" err="1" smtClean="0"/>
              <a:t>em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Nested Tags &lt;tag1&gt;&lt;tag2&gt;content&lt;/tag2&gt;&lt;/tag1&gt;</a:t>
            </a:r>
          </a:p>
          <a:p>
            <a:r>
              <a:rPr lang="en-US" dirty="0" smtClean="0"/>
              <a:t>Tag Attributes 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b="1" dirty="0" err="1" smtClean="0"/>
              <a:t>src</a:t>
            </a:r>
            <a:r>
              <a:rPr lang="en-US" b="1" dirty="0" smtClean="0"/>
              <a:t>=“ ” /&gt;</a:t>
            </a:r>
          </a:p>
          <a:p>
            <a:r>
              <a:rPr lang="en-US" dirty="0" smtClean="0"/>
              <a:t>List &lt;</a:t>
            </a:r>
            <a:r>
              <a:rPr lang="en-US" dirty="0" err="1" smtClean="0"/>
              <a:t>ul</a:t>
            </a:r>
            <a:r>
              <a:rPr lang="en-US" dirty="0" smtClean="0"/>
              <a:t>&gt;, &lt;</a:t>
            </a:r>
            <a:r>
              <a:rPr lang="en-US" dirty="0" err="1" smtClean="0"/>
              <a:t>ol</a:t>
            </a:r>
            <a:r>
              <a:rPr lang="en-US" dirty="0" smtClean="0"/>
              <a:t>&gt;, &lt;dl&gt;</a:t>
            </a:r>
          </a:p>
          <a:p>
            <a:r>
              <a:rPr lang="en-US" dirty="0" smtClean="0"/>
              <a:t>HTML Validator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 2 –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Protocol – A standard for sending and receiving data</a:t>
            </a:r>
          </a:p>
          <a:p>
            <a:r>
              <a:rPr lang="en-US" dirty="0" smtClean="0"/>
              <a:t>Web uses HTTP Hypertext Transfer Protocol</a:t>
            </a:r>
          </a:p>
          <a:p>
            <a:r>
              <a:rPr lang="en-US" dirty="0" smtClean="0"/>
              <a:t>Every computer has an Internet Protocol address (IP Address)</a:t>
            </a:r>
          </a:p>
          <a:p>
            <a:r>
              <a:rPr lang="en-US" dirty="0" smtClean="0"/>
              <a:t>The IP Address identifies the computer in 0-255 numbers separated by dots (12.34.222.111) DOS :/&gt;</a:t>
            </a:r>
            <a:r>
              <a:rPr lang="en-US" dirty="0" err="1" smtClean="0"/>
              <a:t>ipconfig</a:t>
            </a:r>
            <a:endParaRPr lang="en-US" dirty="0" smtClean="0"/>
          </a:p>
          <a:p>
            <a:r>
              <a:rPr lang="en-US" dirty="0" smtClean="0"/>
              <a:t>Domain Name System or DNS refers to web sites by web server name instead of number.</a:t>
            </a:r>
          </a:p>
          <a:p>
            <a:r>
              <a:rPr lang="en-US" dirty="0" smtClean="0"/>
              <a:t>Domain name is followed by suffix (.com, </a:t>
            </a:r>
            <a:r>
              <a:rPr lang="en-US" dirty="0" err="1" smtClean="0"/>
              <a:t>.net</a:t>
            </a:r>
            <a:r>
              <a:rPr lang="en-US" dirty="0" smtClean="0"/>
              <a:t>, .</a:t>
            </a:r>
            <a:r>
              <a:rPr lang="en-US" dirty="0" err="1" smtClean="0"/>
              <a:t>edu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). Also called Top-Level Domain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6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 2 – Terms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URL – Stands for Uniform Resource Locator. It’s the complete website.  Example: </a:t>
            </a:r>
            <a:r>
              <a:rPr lang="en-US" dirty="0" smtClean="0">
                <a:hlinkClick r:id="rId3"/>
              </a:rPr>
              <a:t>http://www.dmacc.edu</a:t>
            </a:r>
            <a:endParaRPr lang="en-US" dirty="0" smtClean="0"/>
          </a:p>
          <a:p>
            <a:r>
              <a:rPr lang="en-US" dirty="0" smtClean="0"/>
              <a:t>URL Structure:</a:t>
            </a:r>
          </a:p>
          <a:p>
            <a:pPr marL="0" indent="0">
              <a:buNone/>
            </a:pPr>
            <a:r>
              <a:rPr lang="en-US" i="1" dirty="0" smtClean="0"/>
              <a:t>Protocol://servername.domainname.suffix/path/filename</a:t>
            </a:r>
          </a:p>
          <a:p>
            <a:pPr lvl="1"/>
            <a:r>
              <a:rPr lang="en-US" dirty="0" smtClean="0"/>
              <a:t>HTTP – Protocol</a:t>
            </a:r>
          </a:p>
          <a:p>
            <a:pPr lvl="1"/>
            <a:r>
              <a:rPr lang="en-US" dirty="0" smtClean="0"/>
              <a:t>www – Server Name (World Wide Web)</a:t>
            </a:r>
          </a:p>
          <a:p>
            <a:pPr lvl="1"/>
            <a:r>
              <a:rPr lang="en-US" dirty="0" err="1"/>
              <a:t>d</a:t>
            </a:r>
            <a:r>
              <a:rPr lang="en-US" dirty="0" err="1" smtClean="0"/>
              <a:t>macc</a:t>
            </a:r>
            <a:r>
              <a:rPr lang="en-US" dirty="0" smtClean="0"/>
              <a:t> – Domain Name (Nave of the domain where web 				    server resides)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edu</a:t>
            </a:r>
            <a:r>
              <a:rPr lang="en-US" dirty="0" smtClean="0"/>
              <a:t> – Suffix</a:t>
            </a:r>
          </a:p>
          <a:p>
            <a:pPr lvl="1"/>
            <a:r>
              <a:rPr lang="en-US" dirty="0" smtClean="0"/>
              <a:t>/index.html (hidden in this case) – file name</a:t>
            </a:r>
          </a:p>
          <a:p>
            <a:pPr lvl="1"/>
            <a:r>
              <a:rPr lang="en-US" dirty="0" smtClean="0"/>
              <a:t>There is no path in this case because the main page is located at the root.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229600" cy="1143000"/>
          </a:xfrm>
        </p:spPr>
        <p:txBody>
          <a:bodyPr/>
          <a:lstStyle/>
          <a:p>
            <a:r>
              <a:rPr lang="en-US" dirty="0" smtClean="0"/>
              <a:t>The Index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The main page of a site is usually named index.html or default.html</a:t>
            </a:r>
          </a:p>
          <a:p>
            <a:r>
              <a:rPr lang="en-US" dirty="0" smtClean="0"/>
              <a:t>When you give the browser the URL it will load index</a:t>
            </a:r>
          </a:p>
          <a:p>
            <a:pPr lvl="1"/>
            <a:r>
              <a:rPr lang="en-US" dirty="0" smtClean="0">
                <a:hlinkClick r:id="rId2"/>
              </a:rPr>
              <a:t>http://www.dmacc.edu</a:t>
            </a:r>
            <a:r>
              <a:rPr lang="en-US" dirty="0" smtClean="0"/>
              <a:t> most likely has a file on the server called index.html.</a:t>
            </a:r>
          </a:p>
          <a:p>
            <a:r>
              <a:rPr lang="en-US" dirty="0" smtClean="0"/>
              <a:t>.HTML </a:t>
            </a:r>
            <a:r>
              <a:rPr lang="en-US" dirty="0" err="1" smtClean="0"/>
              <a:t>vs</a:t>
            </a:r>
            <a:r>
              <a:rPr lang="en-US" dirty="0" smtClean="0"/>
              <a:t> .HTM</a:t>
            </a:r>
          </a:p>
          <a:p>
            <a:pPr lvl="1"/>
            <a:r>
              <a:rPr lang="en-US" dirty="0" smtClean="0"/>
              <a:t>Personal Preference (but try to stay consistent)</a:t>
            </a:r>
          </a:p>
          <a:p>
            <a:pPr lvl="1"/>
            <a:r>
              <a:rPr lang="en-US" dirty="0" smtClean="0"/>
              <a:t>Back in the day extensions where 3 letters so .</a:t>
            </a:r>
            <a:r>
              <a:rPr lang="en-US" dirty="0" err="1" smtClean="0"/>
              <a:t>htm</a:t>
            </a:r>
            <a:r>
              <a:rPr lang="en-US" dirty="0" smtClean="0"/>
              <a:t> was used.</a:t>
            </a:r>
          </a:p>
          <a:p>
            <a:pPr lvl="1"/>
            <a:r>
              <a:rPr lang="en-US" dirty="0" smtClean="0"/>
              <a:t>A case could be made that the L is redundant as other languages do not have the L (.java, .</a:t>
            </a:r>
            <a:r>
              <a:rPr lang="en-US" dirty="0" err="1" smtClean="0"/>
              <a:t>js</a:t>
            </a:r>
            <a:r>
              <a:rPr lang="en-US" dirty="0" smtClean="0"/>
              <a:t>, .</a:t>
            </a:r>
            <a:r>
              <a:rPr lang="en-US" dirty="0" err="1" smtClean="0"/>
              <a:t>cpp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9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457200"/>
            <a:ext cx="8229600" cy="1143000"/>
          </a:xfrm>
        </p:spPr>
        <p:txBody>
          <a:bodyPr/>
          <a:lstStyle/>
          <a:p>
            <a:r>
              <a:rPr lang="en-US" dirty="0" smtClean="0"/>
              <a:t>FTPs and </a:t>
            </a:r>
            <a:r>
              <a:rPr lang="en-US" dirty="0" err="1" smtClean="0"/>
              <a:t>Filezilla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Everyone will </a:t>
            </a:r>
            <a:r>
              <a:rPr lang="en-US" dirty="0" smtClean="0"/>
              <a:t>own their own </a:t>
            </a:r>
            <a:r>
              <a:rPr lang="en-US" dirty="0" smtClean="0"/>
              <a:t>server </a:t>
            </a:r>
            <a:r>
              <a:rPr lang="en-US" dirty="0" smtClean="0"/>
              <a:t>space </a:t>
            </a:r>
            <a:r>
              <a:rPr lang="en-US" dirty="0" smtClean="0"/>
              <a:t>, domain name, and FPT </a:t>
            </a:r>
            <a:r>
              <a:rPr lang="en-US" dirty="0" smtClean="0"/>
              <a:t>account for this class</a:t>
            </a:r>
          </a:p>
          <a:p>
            <a:r>
              <a:rPr lang="en-US" dirty="0" smtClean="0"/>
              <a:t>Homework will be uploaded to your personal site</a:t>
            </a:r>
          </a:p>
          <a:p>
            <a:r>
              <a:rPr lang="en-US" dirty="0" smtClean="0"/>
              <a:t>Quizzes, In Class Labs, Homework, and Final will all go there</a:t>
            </a:r>
          </a:p>
          <a:p>
            <a:r>
              <a:rPr lang="en-US" dirty="0" err="1" smtClean="0"/>
              <a:t>Filezilla</a:t>
            </a:r>
            <a:r>
              <a:rPr lang="en-US" dirty="0" smtClean="0"/>
              <a:t> will be used to upload the files (using FTP)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5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457200"/>
            <a:ext cx="8229600" cy="1143000"/>
          </a:xfrm>
        </p:spPr>
        <p:txBody>
          <a:bodyPr/>
          <a:lstStyle/>
          <a:p>
            <a:r>
              <a:rPr lang="en-US" dirty="0" smtClean="0"/>
              <a:t>FTPs and </a:t>
            </a:r>
            <a:r>
              <a:rPr lang="en-US" dirty="0" err="1" smtClean="0"/>
              <a:t>Filezilla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Don’t forget Homework needs to have your comments towards the top (in the head tag)</a:t>
            </a:r>
          </a:p>
          <a:p>
            <a:pPr marL="393192" lvl="1" indent="0">
              <a:buNone/>
            </a:pPr>
            <a:endParaRPr lang="en-US" sz="2200" dirty="0" smtClean="0"/>
          </a:p>
          <a:p>
            <a:pPr marL="393192" lvl="1" indent="0">
              <a:buNone/>
            </a:pPr>
            <a:r>
              <a:rPr lang="en-US" sz="2200" dirty="0" smtClean="0"/>
              <a:t>&lt;!-- </a:t>
            </a:r>
          </a:p>
          <a:p>
            <a:pPr marL="393192" lvl="1" indent="0">
              <a:buNone/>
            </a:pPr>
            <a:r>
              <a:rPr lang="en-US" sz="2200" dirty="0" smtClean="0"/>
              <a:t>	Name</a:t>
            </a:r>
          </a:p>
          <a:p>
            <a:pPr marL="393192" lvl="1" indent="0">
              <a:buNone/>
            </a:pPr>
            <a:r>
              <a:rPr lang="en-US" sz="2200" dirty="0"/>
              <a:t>	</a:t>
            </a:r>
            <a:r>
              <a:rPr lang="en-US" sz="2200" dirty="0" smtClean="0">
                <a:solidFill>
                  <a:prstClr val="black"/>
                </a:solidFill>
              </a:rPr>
              <a:t>Tutorial </a:t>
            </a:r>
            <a:r>
              <a:rPr lang="en-US" sz="2200" dirty="0">
                <a:solidFill>
                  <a:prstClr val="black"/>
                </a:solidFill>
              </a:rPr>
              <a:t>#, Case Problem #</a:t>
            </a:r>
          </a:p>
          <a:p>
            <a:pPr marL="393192" lvl="1" indent="0">
              <a:buNone/>
            </a:pPr>
            <a:r>
              <a:rPr lang="en-US" sz="2200" dirty="0" smtClean="0"/>
              <a:t>	Date </a:t>
            </a:r>
            <a:r>
              <a:rPr lang="en-US" sz="2200" dirty="0"/>
              <a:t>(the date you worked on it)</a:t>
            </a:r>
          </a:p>
          <a:p>
            <a:pPr marL="393192" lvl="1" indent="0">
              <a:buNone/>
            </a:pPr>
            <a:r>
              <a:rPr lang="en-US" sz="2200" dirty="0" smtClean="0"/>
              <a:t>--&gt;</a:t>
            </a:r>
          </a:p>
          <a:p>
            <a:pPr>
              <a:buFont typeface="Arial" pitchFamily="34" charset="0"/>
              <a:buChar char="•"/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310560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FTPs and </a:t>
            </a:r>
            <a:r>
              <a:rPr lang="en-US" dirty="0" err="1"/>
              <a:t>Filezilla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Folder </a:t>
            </a:r>
            <a:r>
              <a:rPr lang="en-US" dirty="0" smtClean="0"/>
              <a:t>Structure and Paths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Blackboard </a:t>
            </a:r>
            <a:r>
              <a:rPr lang="en-US" dirty="0">
                <a:hlinkClick r:id="rId2"/>
              </a:rPr>
              <a:t>- Course Content -Turning in Your Homework</a:t>
            </a:r>
            <a:r>
              <a:rPr lang="en-US" dirty="0"/>
              <a:t> :   </a:t>
            </a:r>
            <a:endParaRPr lang="en-US" dirty="0" smtClean="0"/>
          </a:p>
          <a:p>
            <a:pPr marL="274320" lvl="3" indent="-274320">
              <a:buSzPct val="95000"/>
            </a:pPr>
            <a:r>
              <a:rPr lang="en-US" dirty="0" smtClean="0"/>
              <a:t> </a:t>
            </a:r>
            <a:r>
              <a:rPr lang="en-US" sz="2400" dirty="0"/>
              <a:t>Pathnames_handout.pdf , </a:t>
            </a:r>
          </a:p>
          <a:p>
            <a:pPr marL="274320" lvl="3" indent="-274320">
              <a:buSzPct val="95000"/>
            </a:pPr>
            <a:r>
              <a:rPr lang="en-US" sz="2400" dirty="0" smtClean="0"/>
              <a:t> </a:t>
            </a:r>
            <a:r>
              <a:rPr lang="en-US" sz="2400" dirty="0" err="1" smtClean="0"/>
              <a:t>Fileorghandout</a:t>
            </a:r>
            <a:r>
              <a:rPr lang="en-US" sz="2400" dirty="0" smtClean="0"/>
              <a:t> </a:t>
            </a:r>
            <a:r>
              <a:rPr lang="en-US" sz="2400" dirty="0"/>
              <a:t>Larry.pdf</a:t>
            </a:r>
          </a:p>
          <a:p>
            <a:pPr marL="393192" lvl="1" indent="0">
              <a:buNone/>
            </a:pPr>
            <a:r>
              <a:rPr lang="en-US" dirty="0" smtClean="0"/>
              <a:t>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4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0"/>
            <a:ext cx="669509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     FTPs </a:t>
            </a:r>
            <a:r>
              <a:rPr lang="en-US" dirty="0" smtClean="0"/>
              <a:t>and </a:t>
            </a:r>
            <a:r>
              <a:rPr lang="en-US" dirty="0" err="1" smtClean="0"/>
              <a:t>Filezilla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C: ---- documents  or where ever you want</a:t>
            </a:r>
          </a:p>
          <a:p>
            <a:pPr marL="667512" lvl="2" indent="0">
              <a:buNone/>
            </a:pP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    </a:t>
            </a:r>
            <a:r>
              <a:rPr lang="en-US" sz="2600" u="sng" dirty="0" smtClean="0">
                <a:solidFill>
                  <a:srgbClr val="FF0000"/>
                </a:solidFill>
              </a:rPr>
              <a:t>FTP </a:t>
            </a:r>
            <a:r>
              <a:rPr lang="en-US" sz="2600" u="sng" dirty="0">
                <a:solidFill>
                  <a:srgbClr val="FF0000"/>
                </a:solidFill>
              </a:rPr>
              <a:t>transfer Only </a:t>
            </a:r>
            <a:r>
              <a:rPr lang="en-US" sz="2600" u="sng" dirty="0" smtClean="0">
                <a:solidFill>
                  <a:srgbClr val="FF0000"/>
                </a:solidFill>
              </a:rPr>
              <a:t>what is in the box</a:t>
            </a:r>
            <a:endParaRPr lang="en-US" sz="2600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   WDV101</a:t>
            </a:r>
            <a:endParaRPr lang="en-US" sz="2800" dirty="0" smtClean="0"/>
          </a:p>
          <a:p>
            <a:pPr lvl="2">
              <a:buFont typeface="Wingdings" pitchFamily="2" charset="2"/>
              <a:buChar char="Ø"/>
            </a:pPr>
            <a:r>
              <a:rPr lang="en-US" sz="2400" dirty="0" smtClean="0"/>
              <a:t>Homework (folder) </a:t>
            </a:r>
          </a:p>
          <a:p>
            <a:pPr lvl="3">
              <a:buFont typeface="Wingdings" pitchFamily="2" charset="2"/>
              <a:buChar char="Ø"/>
            </a:pPr>
            <a:r>
              <a:rPr lang="en-US" sz="2300" dirty="0" smtClean="0"/>
              <a:t>T1C1.html*</a:t>
            </a:r>
            <a:r>
              <a:rPr lang="en-US" sz="2300" dirty="0" smtClean="0"/>
              <a:t>	</a:t>
            </a:r>
          </a:p>
          <a:p>
            <a:pPr lvl="3">
              <a:buFont typeface="Wingdings" pitchFamily="2" charset="2"/>
              <a:buChar char="Ø"/>
            </a:pPr>
            <a:r>
              <a:rPr lang="en-US" sz="2300" dirty="0" smtClean="0"/>
              <a:t>T1C2.html		</a:t>
            </a:r>
          </a:p>
          <a:p>
            <a:pPr lvl="2">
              <a:buFont typeface="Wingdings" pitchFamily="2" charset="2"/>
              <a:buChar char="Ø"/>
            </a:pPr>
            <a:r>
              <a:rPr lang="en-US" sz="2500" dirty="0" smtClean="0"/>
              <a:t>Final </a:t>
            </a:r>
            <a:r>
              <a:rPr lang="en-US" sz="2500" dirty="0"/>
              <a:t>(folder)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dirty="0" smtClean="0"/>
              <a:t>index.html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dirty="0" smtClean="0"/>
              <a:t>Images </a:t>
            </a:r>
            <a:r>
              <a:rPr lang="en-US" sz="2400" dirty="0"/>
              <a:t>(folder</a:t>
            </a:r>
            <a:r>
              <a:rPr lang="en-US" sz="2400" dirty="0" smtClean="0"/>
              <a:t>)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dirty="0" smtClean="0"/>
              <a:t>Labs</a:t>
            </a:r>
            <a:endParaRPr lang="en-US" sz="2400" dirty="0" smtClean="0"/>
          </a:p>
          <a:p>
            <a:pPr lvl="8">
              <a:buFont typeface="Wingdings" pitchFamily="2" charset="2"/>
              <a:buChar char="Ø"/>
            </a:pPr>
            <a:endParaRPr lang="en-US" sz="17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>
                <a:solidFill>
                  <a:srgbClr val="FF0000"/>
                </a:solidFill>
              </a:rPr>
              <a:t>**File Structure Must be the same on PC and Server **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5703" y="2162503"/>
            <a:ext cx="2971800" cy="2819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191000" y="1828800"/>
            <a:ext cx="1371600" cy="1295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41683" y="1828800"/>
            <a:ext cx="403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76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457200"/>
            <a:ext cx="8229600" cy="1143000"/>
          </a:xfrm>
        </p:spPr>
        <p:txBody>
          <a:bodyPr/>
          <a:lstStyle/>
          <a:p>
            <a:r>
              <a:rPr lang="en-US" dirty="0" smtClean="0"/>
              <a:t>FTPs and </a:t>
            </a:r>
            <a:r>
              <a:rPr lang="en-US" dirty="0" err="1" smtClean="0"/>
              <a:t>Filezilla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 marL="274320" lvl="3" indent="-274320">
              <a:buSzPct val="95000"/>
              <a:buFont typeface="Arial" pitchFamily="34" charset="0"/>
              <a:buChar char="•"/>
            </a:pPr>
            <a:r>
              <a:rPr lang="en-US" sz="3200" dirty="0"/>
              <a:t>Rename homework files to format T#C#.html where T# is the tutorial and C# is the case.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Create the folder structure (Homework, Final</a:t>
            </a:r>
            <a:r>
              <a:rPr lang="en-US" sz="3200" dirty="0" smtClean="0"/>
              <a:t>, Labs and Images)on you PC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Use </a:t>
            </a:r>
            <a:r>
              <a:rPr lang="en-US" sz="3200" dirty="0" err="1" smtClean="0"/>
              <a:t>Filezilla</a:t>
            </a:r>
            <a:r>
              <a:rPr lang="en-US" sz="3200" dirty="0" smtClean="0"/>
              <a:t> to create and save a connection to your site</a:t>
            </a:r>
          </a:p>
          <a:p>
            <a:pPr>
              <a:buFont typeface="Arial" pitchFamily="34" charset="0"/>
              <a:buChar char="•"/>
            </a:pPr>
            <a:endParaRPr lang="en-US" sz="3200" dirty="0"/>
          </a:p>
          <a:p>
            <a:pPr>
              <a:buFont typeface="Arial" pitchFamily="34" charset="0"/>
              <a:buChar char="•"/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5835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10" y="457200"/>
            <a:ext cx="8229600" cy="1143000"/>
          </a:xfrm>
        </p:spPr>
        <p:txBody>
          <a:bodyPr/>
          <a:lstStyle/>
          <a:p>
            <a:r>
              <a:rPr lang="en-US" dirty="0" smtClean="0"/>
              <a:t>FTPs </a:t>
            </a:r>
            <a:r>
              <a:rPr lang="en-US" dirty="0" err="1" smtClean="0"/>
              <a:t>Filezilla</a:t>
            </a:r>
            <a:r>
              <a:rPr lang="en-US" dirty="0" smtClean="0"/>
              <a:t>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900" dirty="0" smtClean="0"/>
              <a:t>Download </a:t>
            </a:r>
            <a:r>
              <a:rPr lang="en-US" sz="2900" dirty="0" err="1" smtClean="0"/>
              <a:t>Filezilla</a:t>
            </a:r>
            <a:r>
              <a:rPr lang="en-US" sz="2900" dirty="0" smtClean="0"/>
              <a:t> (</a:t>
            </a:r>
            <a:r>
              <a:rPr lang="en-US" sz="2900" dirty="0" smtClean="0">
                <a:solidFill>
                  <a:srgbClr val="FF0000"/>
                </a:solidFill>
              </a:rPr>
              <a:t>Client version</a:t>
            </a:r>
            <a:r>
              <a:rPr lang="en-US" sz="2900" dirty="0" smtClean="0"/>
              <a:t>)</a:t>
            </a:r>
            <a:endParaRPr lang="en-US" sz="2900" dirty="0" smtClean="0"/>
          </a:p>
          <a:p>
            <a:pPr marL="0" indent="0">
              <a:buNone/>
            </a:pPr>
            <a:r>
              <a:rPr lang="en-US" sz="2800" dirty="0" smtClean="0">
                <a:hlinkClick r:id="rId3"/>
              </a:rPr>
              <a:t>https</a:t>
            </a:r>
            <a:r>
              <a:rPr lang="en-US" sz="2800" dirty="0">
                <a:hlinkClick r:id="rId3"/>
              </a:rPr>
              <a:t>://filezilla-project.org</a:t>
            </a:r>
            <a:r>
              <a:rPr lang="en-US" sz="2800" dirty="0" smtClean="0">
                <a:hlinkClick r:id="rId3"/>
              </a:rPr>
              <a:t>/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NOTE: select all users when given choice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/>
              <a:t>Use </a:t>
            </a:r>
            <a:r>
              <a:rPr lang="en-US" sz="2800" dirty="0" err="1"/>
              <a:t>Filezilla</a:t>
            </a:r>
            <a:r>
              <a:rPr lang="en-US" sz="2800" dirty="0"/>
              <a:t> to create </a:t>
            </a:r>
            <a:r>
              <a:rPr lang="en-US" sz="2800" dirty="0" smtClean="0"/>
              <a:t> and </a:t>
            </a:r>
            <a:r>
              <a:rPr lang="en-US" sz="2800" dirty="0"/>
              <a:t>save a connection to your </a:t>
            </a:r>
            <a:r>
              <a:rPr lang="en-US" sz="2800" dirty="0" smtClean="0"/>
              <a:t>site</a:t>
            </a:r>
            <a:endParaRPr lang="en-US" sz="2700" dirty="0" smtClean="0"/>
          </a:p>
          <a:p>
            <a:pPr>
              <a:buFont typeface="Arial" pitchFamily="34" charset="0"/>
              <a:buChar char="•"/>
            </a:pPr>
            <a:r>
              <a:rPr lang="en-US" sz="2900" dirty="0" smtClean="0"/>
              <a:t>Take firstpage.html from class #1 and upload it to the </a:t>
            </a:r>
            <a:r>
              <a:rPr lang="en-US" sz="2900" dirty="0" smtClean="0"/>
              <a:t>Labs </a:t>
            </a:r>
            <a:r>
              <a:rPr lang="en-US" sz="2900" dirty="0" smtClean="0"/>
              <a:t>folder</a:t>
            </a:r>
          </a:p>
          <a:p>
            <a:pPr>
              <a:buFont typeface="Arial" pitchFamily="34" charset="0"/>
              <a:buChar char="•"/>
            </a:pPr>
            <a:r>
              <a:rPr lang="en-US" sz="2900" dirty="0" smtClean="0"/>
              <a:t>Using web browser navigate to your page.</a:t>
            </a:r>
          </a:p>
          <a:p>
            <a:pPr>
              <a:buFont typeface="Arial" pitchFamily="34" charset="0"/>
              <a:buChar char="•"/>
            </a:pPr>
            <a:endParaRPr lang="en-US" sz="3200" dirty="0"/>
          </a:p>
          <a:p>
            <a:pPr>
              <a:buFont typeface="Arial" pitchFamily="34" charset="0"/>
              <a:buChar char="•"/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6750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Creating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r>
              <a:rPr lang="en-US" dirty="0" smtClean="0"/>
              <a:t>The Anchor element: &lt;a&gt; &lt;/a&gt;</a:t>
            </a:r>
          </a:p>
          <a:p>
            <a:r>
              <a:rPr lang="en-US" dirty="0" smtClean="0"/>
              <a:t>Attributes</a:t>
            </a:r>
          </a:p>
          <a:p>
            <a:pPr lvl="1"/>
            <a:r>
              <a:rPr lang="en-US" dirty="0" err="1" smtClean="0"/>
              <a:t>href</a:t>
            </a:r>
            <a:endParaRPr lang="en-US" dirty="0" smtClean="0"/>
          </a:p>
          <a:p>
            <a:pPr lvl="1"/>
            <a:r>
              <a:rPr lang="en-US" dirty="0" smtClean="0"/>
              <a:t>Title attribute used for a screen tip.</a:t>
            </a:r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=“URL” title=“pop up text”&gt; </a:t>
            </a:r>
            <a:r>
              <a:rPr lang="en-US" u="sng" dirty="0" smtClean="0">
                <a:solidFill>
                  <a:schemeClr val="accent1"/>
                </a:solidFill>
              </a:rPr>
              <a:t>Clickable Link </a:t>
            </a:r>
            <a:r>
              <a:rPr lang="en-US" dirty="0" smtClean="0"/>
              <a:t>&lt;/a&gt;</a:t>
            </a:r>
          </a:p>
          <a:p>
            <a:pPr marL="0" indent="0">
              <a:buNone/>
            </a:pPr>
            <a:r>
              <a:rPr lang="en-US" dirty="0" smtClean="0"/>
              <a:t> 		 </a:t>
            </a:r>
            <a:r>
              <a:rPr lang="en-US" dirty="0" smtClean="0">
                <a:solidFill>
                  <a:srgbClr val="FF0000"/>
                </a:solidFill>
              </a:rPr>
              <a:t>Where you want to go  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		</a:t>
            </a:r>
            <a:r>
              <a:rPr lang="en-US" dirty="0" smtClean="0">
                <a:solidFill>
                  <a:srgbClr val="FF0000"/>
                </a:solidFill>
              </a:rPr>
              <a:t>What you see before click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smtClean="0"/>
              <a:t>a </a:t>
            </a:r>
            <a:r>
              <a:rPr lang="en-US" dirty="0" err="1" smtClean="0"/>
              <a:t>href</a:t>
            </a:r>
            <a:r>
              <a:rPr lang="en-US" dirty="0" smtClean="0"/>
              <a:t> = </a:t>
            </a:r>
            <a:r>
              <a:rPr lang="en-US" dirty="0" smtClean="0">
                <a:hlinkClick r:id="rId2"/>
              </a:rPr>
              <a:t>“http://www.dmacc.edu</a:t>
            </a:r>
            <a:r>
              <a:rPr lang="en-US" dirty="0" smtClean="0"/>
              <a:t>” title=“DMACC”&gt; DMACC &lt;/a&gt;</a:t>
            </a: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19800" y="3581400"/>
            <a:ext cx="6096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133600" y="3581400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1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Linking to Non-HTML Files</a:t>
            </a:r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=“example.xlsx” &gt; Grades &lt;/a&gt;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Email Links – Use mailto:</a:t>
            </a:r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=mailto:”</a:t>
            </a:r>
            <a:r>
              <a:rPr lang="en-US" dirty="0" err="1" smtClean="0"/>
              <a:t>emailaddress</a:t>
            </a:r>
            <a:r>
              <a:rPr lang="en-US" dirty="0" smtClean="0"/>
              <a:t>” &gt;Email &lt;/a&gt;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Linking to a Specific  Section</a:t>
            </a:r>
          </a:p>
          <a:p>
            <a:pPr lvl="1"/>
            <a:r>
              <a:rPr lang="en-US" dirty="0" smtClean="0"/>
              <a:t>Needs section and link</a:t>
            </a:r>
          </a:p>
          <a:p>
            <a:pPr marL="0" indent="0">
              <a:buNone/>
            </a:pPr>
            <a:r>
              <a:rPr lang="en-US" dirty="0" smtClean="0"/>
              <a:t>&lt;section id = “</a:t>
            </a:r>
            <a:r>
              <a:rPr lang="en-US" dirty="0" err="1" smtClean="0"/>
              <a:t>idvalue</a:t>
            </a:r>
            <a:r>
              <a:rPr lang="en-US" dirty="0" smtClean="0"/>
              <a:t>”&gt;content &lt;/section&gt;</a:t>
            </a:r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=“#</a:t>
            </a:r>
            <a:r>
              <a:rPr lang="en-US" dirty="0" err="1" smtClean="0"/>
              <a:t>idname</a:t>
            </a:r>
            <a:r>
              <a:rPr lang="en-US" dirty="0" smtClean="0"/>
              <a:t>”&gt; </a:t>
            </a:r>
            <a:r>
              <a:rPr lang="en-US" dirty="0" err="1" smtClean="0"/>
              <a:t>linktext</a:t>
            </a:r>
            <a:r>
              <a:rPr lang="en-US" dirty="0" smtClean="0"/>
              <a:t> &lt;/a&gt;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&lt;section id=“top”&gt; &lt;/section&gt;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=“#top”&gt;Top of Page &lt;/a&gt;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48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Linking to local links</a:t>
            </a:r>
          </a:p>
          <a:p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=“filename”&gt;</a:t>
            </a:r>
            <a:r>
              <a:rPr lang="en-US" dirty="0" err="1" smtClean="0"/>
              <a:t>linktext</a:t>
            </a:r>
            <a:r>
              <a:rPr lang="en-US" dirty="0" smtClean="0"/>
              <a:t> &lt;/a&gt;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=“page2.html”&gt; Page 2 &lt;/a&gt;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Creating </a:t>
            </a:r>
            <a:r>
              <a:rPr lang="en-US" dirty="0"/>
              <a:t>Image</a:t>
            </a:r>
            <a:r>
              <a:rPr lang="en-US" dirty="0" smtClean="0"/>
              <a:t> Link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3" indent="-274320">
              <a:buSzPct val="95000"/>
            </a:pPr>
            <a:endParaRPr lang="en-US" sz="2400" dirty="0" smtClean="0"/>
          </a:p>
          <a:p>
            <a:r>
              <a:rPr lang="en-US" dirty="0"/>
              <a:t>Image Links – Nest an Image tag </a:t>
            </a:r>
            <a:r>
              <a:rPr lang="en-US" dirty="0" smtClean="0"/>
              <a:t>in between the </a:t>
            </a:r>
            <a:r>
              <a:rPr lang="en-US" dirty="0"/>
              <a:t>Anchor tag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=“filename “&gt; 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=“” /&gt; &lt;/a&gt;</a:t>
            </a:r>
          </a:p>
          <a:p>
            <a:pPr marL="0" indent="0">
              <a:buNone/>
            </a:pPr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=“filename “&gt; 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 smtClean="0"/>
              <a:t>=“    ” </a:t>
            </a:r>
            <a:r>
              <a:rPr lang="en-US" dirty="0"/>
              <a:t>/&gt; &lt;/a&gt;</a:t>
            </a:r>
          </a:p>
          <a:p>
            <a:pPr marL="0" indent="0">
              <a:buNone/>
            </a:pPr>
            <a:r>
              <a:rPr lang="en-US" dirty="0" smtClean="0"/>
              <a:t>					</a:t>
            </a:r>
            <a:r>
              <a:rPr lang="en-US" dirty="0" smtClean="0">
                <a:solidFill>
                  <a:srgbClr val="FF0000"/>
                </a:solidFill>
              </a:rPr>
              <a:t>A thumb nail image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of the previous links. i.e. mailto, another web site, the web, a larger image, etc.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181600" y="4343400"/>
            <a:ext cx="533400" cy="457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2743200" y="4648200"/>
            <a:ext cx="10668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5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8229600" cy="1143000"/>
          </a:xfrm>
        </p:spPr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dirty="0" smtClean="0"/>
              <a:t>Create a </a:t>
            </a:r>
            <a:r>
              <a:rPr lang="en-US" smtClean="0"/>
              <a:t>new page – page1.html</a:t>
            </a:r>
            <a:endParaRPr lang="en-US" dirty="0" smtClean="0"/>
          </a:p>
          <a:p>
            <a:pPr marL="484632" indent="-457200">
              <a:buFont typeface="+mj-lt"/>
              <a:buAutoNum type="arabicPeriod"/>
            </a:pPr>
            <a:r>
              <a:rPr lang="en-US" dirty="0" smtClean="0"/>
              <a:t>Add a Link to </a:t>
            </a:r>
            <a:r>
              <a:rPr lang="en-US" dirty="0" smtClean="0">
                <a:hlinkClick r:id="rId3"/>
              </a:rPr>
              <a:t>www.dmacc.edu</a:t>
            </a:r>
            <a:endParaRPr lang="en-US" dirty="0" smtClean="0"/>
          </a:p>
          <a:p>
            <a:pPr marL="484632" indent="-457200">
              <a:buFont typeface="+mj-lt"/>
              <a:buAutoNum type="arabicPeriod"/>
            </a:pPr>
            <a:r>
              <a:rPr lang="en-US" dirty="0" smtClean="0"/>
              <a:t>Create a 2</a:t>
            </a:r>
            <a:r>
              <a:rPr lang="en-US" baseline="30000" dirty="0" smtClean="0"/>
              <a:t>nd</a:t>
            </a:r>
            <a:r>
              <a:rPr lang="en-US" dirty="0" smtClean="0"/>
              <a:t> page (page2.html)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Link </a:t>
            </a:r>
            <a:r>
              <a:rPr lang="en-US" dirty="0" err="1" smtClean="0"/>
              <a:t>firstpage</a:t>
            </a:r>
            <a:r>
              <a:rPr lang="en-US" dirty="0" smtClean="0"/>
              <a:t> to page2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Link page2 back to </a:t>
            </a:r>
            <a:r>
              <a:rPr lang="en-US" dirty="0" err="1" smtClean="0"/>
              <a:t>firstpage</a:t>
            </a:r>
            <a:endParaRPr lang="en-US" dirty="0" smtClean="0"/>
          </a:p>
          <a:p>
            <a:pPr marL="484632" indent="-457200">
              <a:buFont typeface="+mj-lt"/>
              <a:buAutoNum type="arabicPeriod"/>
            </a:pPr>
            <a:r>
              <a:rPr lang="en-US" dirty="0" smtClean="0"/>
              <a:t>Create an internal link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Create a section at the top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Add break points to give space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Create a link at the bottom to move to the top</a:t>
            </a:r>
          </a:p>
          <a:p>
            <a:pPr marL="484632" indent="-457200">
              <a:buFont typeface="+mj-lt"/>
              <a:buAutoNum type="arabicPeriod"/>
            </a:pPr>
            <a:r>
              <a:rPr lang="en-US" dirty="0" smtClean="0"/>
              <a:t>Create a email link</a:t>
            </a:r>
          </a:p>
          <a:p>
            <a:pPr marL="850392" lvl="1" indent="-457200">
              <a:buFont typeface="+mj-lt"/>
              <a:buAutoNum type="arabicPeriod"/>
            </a:pPr>
            <a:endParaRPr lang="en-US" dirty="0" smtClean="0"/>
          </a:p>
          <a:p>
            <a:pPr marL="850392" lvl="1" indent="-45720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00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8179</TotalTime>
  <Words>843</Words>
  <Application>Microsoft Office PowerPoint</Application>
  <PresentationFormat>On-screen Show (4:3)</PresentationFormat>
  <Paragraphs>139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WDV 101 Intro to Website Development</vt:lpstr>
      <vt:lpstr>Tutorial #1 Review</vt:lpstr>
      <vt:lpstr>Tutorial # 2 – Terms</vt:lpstr>
      <vt:lpstr>Tutorial # 2 – Terms Cont.</vt:lpstr>
      <vt:lpstr>The Index page</vt:lpstr>
      <vt:lpstr>FTPs and Filezilla</vt:lpstr>
      <vt:lpstr>FTPs and Filezilla</vt:lpstr>
      <vt:lpstr>FTPs and Filezilla</vt:lpstr>
      <vt:lpstr>     FTPs and Filezilla</vt:lpstr>
      <vt:lpstr>FTPs and Filezilla</vt:lpstr>
      <vt:lpstr>FTPs Filezilla Lab</vt:lpstr>
      <vt:lpstr>Creating Links</vt:lpstr>
      <vt:lpstr>Creating Links</vt:lpstr>
      <vt:lpstr>Creating Links</vt:lpstr>
      <vt:lpstr>Creating Links</vt:lpstr>
      <vt:lpstr>Creating Image Link </vt:lpstr>
      <vt:lpstr>Lab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188</cp:revision>
  <dcterms:created xsi:type="dcterms:W3CDTF">2013-05-19T20:14:00Z</dcterms:created>
  <dcterms:modified xsi:type="dcterms:W3CDTF">2014-02-18T18:48:57Z</dcterms:modified>
</cp:coreProperties>
</file>