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4" r:id="rId10"/>
    <p:sldId id="264" r:id="rId11"/>
    <p:sldId id="285" r:id="rId12"/>
    <p:sldId id="265" r:id="rId13"/>
    <p:sldId id="266" r:id="rId14"/>
    <p:sldId id="282" r:id="rId15"/>
    <p:sldId id="267" r:id="rId16"/>
    <p:sldId id="269" r:id="rId17"/>
    <p:sldId id="268" r:id="rId18"/>
    <p:sldId id="270" r:id="rId19"/>
    <p:sldId id="271" r:id="rId20"/>
    <p:sldId id="272" r:id="rId21"/>
    <p:sldId id="273" r:id="rId22"/>
    <p:sldId id="281" r:id="rId23"/>
    <p:sldId id="274" r:id="rId24"/>
    <p:sldId id="275" r:id="rId25"/>
    <p:sldId id="276" r:id="rId26"/>
    <p:sldId id="277" r:id="rId27"/>
    <p:sldId id="283" r:id="rId28"/>
    <p:sldId id="278" r:id="rId29"/>
    <p:sldId id="279" r:id="rId30"/>
    <p:sldId id="28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B0F1-D045-400F-9ADF-ACCC7BB732CA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22D3D-2988-4600-BD39-9B6CBC0F6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</a:t>
            </a:r>
            <a:r>
              <a:rPr lang="en-US" baseline="0" dirty="0" smtClean="0"/>
              <a:t> about NP++?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044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Maybe a Break?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56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(See lists.html)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74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otepad-plus-plus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notepad-plus-plus.or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macc.edu/images/dmacclogo2009.gi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validator.w3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WDV 101 </a:t>
            </a:r>
            <a:r>
              <a:rPr lang="en-US" b="0" dirty="0" smtClean="0">
                <a:effectLst/>
              </a:rPr>
              <a:t>Intro </a:t>
            </a:r>
            <a:r>
              <a:rPr lang="en-US" b="0" dirty="0">
                <a:effectLst/>
              </a:rPr>
              <a:t>to Website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752600"/>
          </a:xfrm>
        </p:spPr>
        <p:txBody>
          <a:bodyPr/>
          <a:lstStyle/>
          <a:p>
            <a:r>
              <a:rPr lang="en-US" dirty="0" smtClean="0"/>
              <a:t>Tutorial #1 Using HTML to Create Web Pages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HTML, XHTML, and 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 – </a:t>
            </a:r>
            <a:r>
              <a:rPr lang="en-US" dirty="0" err="1" smtClean="0"/>
              <a:t>HyperText</a:t>
            </a:r>
            <a:r>
              <a:rPr lang="en-US" dirty="0" smtClean="0"/>
              <a:t> Markup Language</a:t>
            </a:r>
          </a:p>
          <a:p>
            <a:pPr lvl="1"/>
            <a:r>
              <a:rPr lang="en-US" dirty="0" smtClean="0"/>
              <a:t>The tags the browser uses to define the content of the page</a:t>
            </a:r>
          </a:p>
          <a:p>
            <a:r>
              <a:rPr lang="en-US" dirty="0" smtClean="0"/>
              <a:t>XHTML – Extensible HTML</a:t>
            </a:r>
          </a:p>
          <a:p>
            <a:pPr lvl="1"/>
            <a:r>
              <a:rPr lang="en-US" dirty="0" smtClean="0"/>
              <a:t>Set of standards applied to HTML</a:t>
            </a:r>
          </a:p>
          <a:p>
            <a:r>
              <a:rPr lang="en-US" dirty="0" smtClean="0"/>
              <a:t>CSS – Cascading Style Sheets</a:t>
            </a:r>
          </a:p>
          <a:p>
            <a:pPr lvl="1"/>
            <a:r>
              <a:rPr lang="en-US" dirty="0" smtClean="0"/>
              <a:t>Defines the formatting and placement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Webpage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HTML uses tags</a:t>
            </a:r>
          </a:p>
          <a:p>
            <a:pPr lvl="1"/>
            <a:r>
              <a:rPr lang="en-US" dirty="0" smtClean="0"/>
              <a:t>Key words wrapped in &lt; &gt; so when the browser renders the page it knows the text is a tag.</a:t>
            </a:r>
          </a:p>
          <a:p>
            <a:pPr lvl="1"/>
            <a:r>
              <a:rPr lang="en-US" dirty="0" smtClean="0"/>
              <a:t>Tags have an open in and close &lt;&gt; &lt;/&gt;</a:t>
            </a:r>
          </a:p>
          <a:p>
            <a:pPr lvl="1"/>
            <a:r>
              <a:rPr lang="en-US" dirty="0" smtClean="0"/>
              <a:t>Format is &lt;tag&gt; content &lt;/tag&gt;</a:t>
            </a:r>
          </a:p>
          <a:p>
            <a:pPr lvl="1"/>
            <a:r>
              <a:rPr lang="en-US" dirty="0" smtClean="0"/>
              <a:t>&lt;&gt; is an open tag. &lt;/&gt; is the closing tag</a:t>
            </a:r>
          </a:p>
          <a:p>
            <a:pPr lvl="2"/>
            <a:r>
              <a:rPr lang="en-US" dirty="0" smtClean="0"/>
              <a:t>&lt;body&gt;  &lt;/body&gt;</a:t>
            </a:r>
          </a:p>
          <a:p>
            <a:pPr lvl="1"/>
            <a:r>
              <a:rPr lang="en-US" dirty="0" smtClean="0"/>
              <a:t>Some single tags do not have a close. </a:t>
            </a:r>
          </a:p>
          <a:p>
            <a:pPr lvl="2"/>
            <a:r>
              <a:rPr lang="en-US" dirty="0" smtClean="0"/>
              <a:t>&lt;!DOCTYPE html&gt;</a:t>
            </a:r>
          </a:p>
          <a:p>
            <a:pPr lvl="1"/>
            <a:r>
              <a:rPr lang="en-US" dirty="0" smtClean="0"/>
              <a:t>Some tags are self closing tags (empty elements)</a:t>
            </a:r>
          </a:p>
          <a:p>
            <a:pPr lvl="2"/>
            <a:r>
              <a:rPr lang="en-US" dirty="0" smtClean="0"/>
              <a:t>&lt;</a:t>
            </a:r>
            <a:r>
              <a:rPr lang="en-US" dirty="0" err="1" smtClean="0"/>
              <a:t>br</a:t>
            </a:r>
            <a:r>
              <a:rPr lang="en-US" dirty="0" smtClean="0"/>
              <a:t> /&gt;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08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Webpage </a:t>
            </a:r>
            <a:r>
              <a:rPr lang="en-US" dirty="0" smtClean="0"/>
              <a:t>Structure - </a:t>
            </a:r>
            <a:r>
              <a:rPr lang="en-US" dirty="0" err="1" smtClean="0"/>
              <a:t>Doctype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DOCTYPE</a:t>
            </a:r>
          </a:p>
          <a:p>
            <a:pPr lvl="1"/>
            <a:r>
              <a:rPr lang="en-US" dirty="0" smtClean="0"/>
              <a:t>Every HTML document should have a </a:t>
            </a:r>
            <a:r>
              <a:rPr lang="en-US" dirty="0" err="1" smtClean="0"/>
              <a:t>doctype</a:t>
            </a:r>
            <a:r>
              <a:rPr lang="en-US" dirty="0" smtClean="0"/>
              <a:t> tag</a:t>
            </a:r>
          </a:p>
          <a:p>
            <a:pPr lvl="1"/>
            <a:r>
              <a:rPr lang="en-US" dirty="0" smtClean="0"/>
              <a:t>This tag identifies the version of HTML being used</a:t>
            </a:r>
          </a:p>
          <a:p>
            <a:pPr lvl="1"/>
            <a:r>
              <a:rPr lang="en-US" dirty="0" smtClean="0"/>
              <a:t>With HTML5 the tag is &lt;!DOCTYPE html&gt;</a:t>
            </a:r>
          </a:p>
          <a:p>
            <a:r>
              <a:rPr lang="en-US" dirty="0" smtClean="0"/>
              <a:t>HTML tag</a:t>
            </a:r>
          </a:p>
          <a:p>
            <a:pPr lvl="1"/>
            <a:r>
              <a:rPr lang="en-US" dirty="0" smtClean="0"/>
              <a:t>Defines that everything inside is HTML</a:t>
            </a:r>
          </a:p>
          <a:p>
            <a:pPr lvl="1"/>
            <a:r>
              <a:rPr lang="en-US" dirty="0" smtClean="0"/>
              <a:t>Put right after </a:t>
            </a:r>
            <a:r>
              <a:rPr lang="en-US" dirty="0" err="1" smtClean="0"/>
              <a:t>Doctype</a:t>
            </a:r>
            <a:endParaRPr lang="en-US" dirty="0" smtClean="0"/>
          </a:p>
          <a:p>
            <a:pPr lvl="1"/>
            <a:r>
              <a:rPr lang="en-US" dirty="0" smtClean="0"/>
              <a:t>Good habit to close tag right after you create it</a:t>
            </a:r>
          </a:p>
          <a:p>
            <a:pPr marL="393192" lvl="1" indent="0">
              <a:buNone/>
            </a:pPr>
            <a:r>
              <a:rPr lang="en-US" dirty="0" smtClean="0"/>
              <a:t>&lt;!DOCTYPE html&gt;</a:t>
            </a:r>
          </a:p>
          <a:p>
            <a:pPr marL="393192" lvl="1" indent="0">
              <a:buNone/>
            </a:pPr>
            <a:r>
              <a:rPr lang="en-US" dirty="0" smtClean="0"/>
              <a:t>	&lt;html&gt;</a:t>
            </a:r>
          </a:p>
          <a:p>
            <a:pPr marL="393192" lvl="1" indent="0">
              <a:buNone/>
            </a:pPr>
            <a:r>
              <a:rPr lang="en-US" dirty="0" smtClean="0"/>
              <a:t>	&lt;/html&gt;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65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Webpage </a:t>
            </a:r>
            <a:r>
              <a:rPr lang="en-US" dirty="0" smtClean="0"/>
              <a:t>Structure - 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Head tag</a:t>
            </a:r>
          </a:p>
          <a:p>
            <a:pPr lvl="1"/>
            <a:r>
              <a:rPr lang="en-US" dirty="0" smtClean="0"/>
              <a:t>Comes after the html tag</a:t>
            </a:r>
          </a:p>
          <a:p>
            <a:pPr lvl="1"/>
            <a:r>
              <a:rPr lang="en-US" dirty="0" smtClean="0"/>
              <a:t>Is not displayed</a:t>
            </a:r>
          </a:p>
          <a:p>
            <a:pPr lvl="1"/>
            <a:r>
              <a:rPr lang="en-US" dirty="0" smtClean="0"/>
              <a:t>Container for the information about the document</a:t>
            </a:r>
          </a:p>
          <a:p>
            <a:pPr lvl="1"/>
            <a:r>
              <a:rPr lang="en-US" dirty="0" smtClean="0"/>
              <a:t>Holds the &lt;title&gt; tag for the document title</a:t>
            </a:r>
          </a:p>
          <a:p>
            <a:pPr lvl="1"/>
            <a:r>
              <a:rPr lang="en-US" b="1" dirty="0" smtClean="0"/>
              <a:t>Always</a:t>
            </a:r>
            <a:r>
              <a:rPr lang="en-US" dirty="0" smtClean="0"/>
              <a:t> make sure each page has a title</a:t>
            </a:r>
          </a:p>
          <a:p>
            <a:pPr lvl="1"/>
            <a:r>
              <a:rPr lang="en-US" dirty="0" smtClean="0"/>
              <a:t>Can hold metadata (keywords, author, description)</a:t>
            </a:r>
          </a:p>
          <a:p>
            <a:pPr marL="393192" lvl="1" indent="0">
              <a:buNone/>
            </a:pPr>
            <a:r>
              <a:rPr lang="en-US" dirty="0" smtClean="0"/>
              <a:t>&lt;head&gt;</a:t>
            </a:r>
          </a:p>
          <a:p>
            <a:pPr marL="393192" lvl="1" indent="0">
              <a:buNone/>
            </a:pPr>
            <a:r>
              <a:rPr lang="en-US" dirty="0"/>
              <a:t>	</a:t>
            </a:r>
            <a:r>
              <a:rPr lang="en-US" dirty="0" smtClean="0"/>
              <a:t>&lt;title&gt;My First Webpage&lt;/title&gt;</a:t>
            </a:r>
          </a:p>
          <a:p>
            <a:pPr marL="393192" lvl="1" indent="0">
              <a:buNone/>
            </a:pPr>
            <a:r>
              <a:rPr lang="en-US" dirty="0" smtClean="0"/>
              <a:t>&lt;/head&gt;</a:t>
            </a:r>
          </a:p>
        </p:txBody>
      </p:sp>
    </p:spTree>
    <p:extLst>
      <p:ext uri="{BB962C8B-B14F-4D97-AF65-F5344CB8AC3E}">
        <p14:creationId xmlns:p14="http://schemas.microsoft.com/office/powerpoint/2010/main" val="38472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Webpage </a:t>
            </a:r>
            <a:r>
              <a:rPr lang="en-US" dirty="0" smtClean="0"/>
              <a:t>Structure -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Body tag is used to hold the main displayed content of the page.</a:t>
            </a:r>
          </a:p>
          <a:p>
            <a:pPr marL="0" indent="0">
              <a:buNone/>
            </a:pPr>
            <a:r>
              <a:rPr lang="en-US" dirty="0" smtClean="0"/>
              <a:t>&lt;body&gt;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Hello world!</a:t>
            </a:r>
          </a:p>
          <a:p>
            <a:pPr marL="0" indent="0">
              <a:buNone/>
            </a:pPr>
            <a:r>
              <a:rPr lang="en-US" dirty="0" smtClean="0"/>
              <a:t>&lt;/body&gt;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27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8229600" cy="856488"/>
          </a:xfrm>
        </p:spPr>
        <p:txBody>
          <a:bodyPr/>
          <a:lstStyle/>
          <a:p>
            <a:r>
              <a:rPr lang="en-US" dirty="0" smtClean="0"/>
              <a:t>Building a Webpage - </a:t>
            </a:r>
            <a:r>
              <a:rPr lang="en-US" b="1" dirty="0" smtClean="0"/>
              <a:t>Lab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Open Notepad</a:t>
            </a:r>
          </a:p>
          <a:p>
            <a:pPr marL="514350" indent="-514350">
              <a:buAutoNum type="arabicPeriod"/>
            </a:pPr>
            <a:r>
              <a:rPr lang="en-US" dirty="0" smtClean="0"/>
              <a:t>Type the following and save as </a:t>
            </a:r>
            <a:r>
              <a:rPr lang="en-US" b="1" dirty="0" smtClean="0"/>
              <a:t>firstpage.html</a:t>
            </a:r>
          </a:p>
          <a:p>
            <a:pPr marL="0" indent="0">
              <a:buNone/>
            </a:pPr>
            <a:r>
              <a:rPr lang="en-US" dirty="0" smtClean="0"/>
              <a:t>&lt;!DOCTYPE html&gt;</a:t>
            </a:r>
          </a:p>
          <a:p>
            <a:pPr marL="0" indent="0">
              <a:buNone/>
            </a:pPr>
            <a:r>
              <a:rPr lang="en-US" dirty="0" smtClean="0"/>
              <a:t>&lt;html&gt;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&lt;head&gt;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&lt;title&gt; My First Webpage&lt;/title&gt;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&lt;/head&gt;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&lt;body&gt;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Hello World!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&lt;/body&gt;</a:t>
            </a:r>
          </a:p>
          <a:p>
            <a:pPr marL="0" indent="0">
              <a:buNone/>
            </a:pPr>
            <a:r>
              <a:rPr lang="en-US" dirty="0" smtClean="0"/>
              <a:t>&lt;/html&gt;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30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Plain text (Notepad)</a:t>
            </a:r>
          </a:p>
          <a:p>
            <a:pPr lvl="1"/>
            <a:r>
              <a:rPr lang="en-US" dirty="0" smtClean="0"/>
              <a:t>Most basic way. No color</a:t>
            </a:r>
          </a:p>
          <a:p>
            <a:r>
              <a:rPr lang="en-US" dirty="0" smtClean="0"/>
              <a:t>Notepad ++ (</a:t>
            </a:r>
            <a:r>
              <a:rPr lang="en-US" dirty="0">
                <a:hlinkClick r:id="rId3"/>
              </a:rPr>
              <a:t>http://notepad-plus-plus.org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Free</a:t>
            </a:r>
          </a:p>
          <a:p>
            <a:pPr lvl="1"/>
            <a:r>
              <a:rPr lang="en-US" dirty="0" smtClean="0"/>
              <a:t>Works for lots of languages</a:t>
            </a:r>
          </a:p>
          <a:p>
            <a:pPr lvl="1"/>
            <a:r>
              <a:rPr lang="en-US" dirty="0" smtClean="0"/>
              <a:t>Colors text for easy reading</a:t>
            </a:r>
          </a:p>
          <a:p>
            <a:r>
              <a:rPr lang="en-US" dirty="0" smtClean="0"/>
              <a:t>Dreamweaver</a:t>
            </a:r>
          </a:p>
          <a:p>
            <a:pPr lvl="1"/>
            <a:r>
              <a:rPr lang="en-US" dirty="0" smtClean="0"/>
              <a:t>Extremely powerful</a:t>
            </a:r>
          </a:p>
          <a:p>
            <a:pPr lvl="1"/>
            <a:r>
              <a:rPr lang="en-US" dirty="0" smtClean="0"/>
              <a:t>Costs money</a:t>
            </a:r>
          </a:p>
          <a:p>
            <a:pPr lvl="1"/>
            <a:r>
              <a:rPr lang="en-US" dirty="0" err="1" smtClean="0"/>
              <a:t>Autofills</a:t>
            </a:r>
            <a:r>
              <a:rPr lang="en-US" dirty="0" smtClean="0"/>
              <a:t> tags, gives suggestions, tons of options.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89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LAB</a:t>
            </a:r>
            <a:r>
              <a:rPr lang="en-US" dirty="0" smtClean="0"/>
              <a:t> - Notepad ++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Download and install Notepad++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://notepad-plus-plus.org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Download tab (on right) then Download button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Find your file (</a:t>
            </a:r>
            <a:r>
              <a:rPr lang="en-US" b="1" dirty="0" smtClean="0"/>
              <a:t>firstpage.html</a:t>
            </a:r>
            <a:r>
              <a:rPr lang="en-US" dirty="0" smtClean="0"/>
              <a:t>) in Windows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Right Click the file and choose Edit with Notepad++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Modify the text in the body to say Hello World! My name is _____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Choose Run -&gt; Launch in Firefox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84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Building a Webpage – On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we have created our basic page we can view it locally on a machine</a:t>
            </a:r>
          </a:p>
          <a:p>
            <a:r>
              <a:rPr lang="en-US" dirty="0" smtClean="0"/>
              <a:t>To view on the web we would need to upload it to a server.</a:t>
            </a:r>
          </a:p>
          <a:p>
            <a:r>
              <a:rPr lang="en-US" dirty="0" err="1" smtClean="0"/>
              <a:t>Filezilla</a:t>
            </a:r>
            <a:endParaRPr lang="en-US" dirty="0"/>
          </a:p>
          <a:p>
            <a:pPr lvl="1"/>
            <a:r>
              <a:rPr lang="en-US" dirty="0" smtClean="0"/>
              <a:t>A handy tool to upload your webpages to the server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89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Case Sensitivity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servers are case sensitive. This means that capitol letters make a difference.</a:t>
            </a:r>
          </a:p>
          <a:p>
            <a:r>
              <a:rPr lang="en-US" dirty="0" smtClean="0"/>
              <a:t>You might run into images, pages, styles, </a:t>
            </a:r>
            <a:r>
              <a:rPr lang="en-US" dirty="0" err="1" smtClean="0"/>
              <a:t>etc</a:t>
            </a:r>
            <a:r>
              <a:rPr lang="en-US" dirty="0" smtClean="0"/>
              <a:t> working properly locally but when uploaded to the web they do not display. Make sure the case is correct.</a:t>
            </a:r>
          </a:p>
          <a:p>
            <a:r>
              <a:rPr lang="en-US" dirty="0" smtClean="0"/>
              <a:t>This is </a:t>
            </a:r>
            <a:r>
              <a:rPr lang="en-US" b="1" dirty="0" smtClean="0"/>
              <a:t>very important </a:t>
            </a:r>
            <a:r>
              <a:rPr lang="en-US" dirty="0" smtClean="0"/>
              <a:t>to remember through out the entire class (and after if doing web work)</a:t>
            </a:r>
          </a:p>
          <a:p>
            <a:r>
              <a:rPr lang="en-US" dirty="0" smtClean="0"/>
              <a:t>Try to keep a common theme in your website. So if you like calling it FirstPage.html or firstpage.html try to keep </a:t>
            </a:r>
            <a:r>
              <a:rPr lang="en-US" smtClean="0"/>
              <a:t>it consistent.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79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More Tags – Comment Tag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Comments</a:t>
            </a:r>
          </a:p>
          <a:p>
            <a:pPr lvl="1"/>
            <a:r>
              <a:rPr lang="en-US" dirty="0" smtClean="0"/>
              <a:t>Ignored by the browser (for humans)</a:t>
            </a:r>
          </a:p>
          <a:p>
            <a:pPr lvl="1"/>
            <a:r>
              <a:rPr lang="en-US" dirty="0" smtClean="0"/>
              <a:t>Format like &lt;!--  --&gt;</a:t>
            </a:r>
          </a:p>
          <a:p>
            <a:pPr marL="393192" lvl="1" indent="0">
              <a:buNone/>
            </a:pPr>
            <a:r>
              <a:rPr lang="en-US" dirty="0" smtClean="0"/>
              <a:t>&lt;!-- </a:t>
            </a:r>
            <a:r>
              <a:rPr lang="en-US" dirty="0"/>
              <a:t>T</a:t>
            </a:r>
            <a:r>
              <a:rPr lang="en-US" dirty="0" smtClean="0"/>
              <a:t>his text is ignored --&gt;</a:t>
            </a:r>
          </a:p>
          <a:p>
            <a:pPr marL="393192" lvl="1" indent="0">
              <a:buNone/>
            </a:pPr>
            <a:r>
              <a:rPr lang="en-US" dirty="0" smtClean="0"/>
              <a:t>&lt;!-- This</a:t>
            </a:r>
          </a:p>
          <a:p>
            <a:pPr marL="393192" lvl="1" indent="0">
              <a:buNone/>
            </a:pPr>
            <a:r>
              <a:rPr lang="en-US" dirty="0" smtClean="0"/>
              <a:t>	text </a:t>
            </a:r>
          </a:p>
          <a:p>
            <a:pPr marL="393192" lvl="1" indent="0">
              <a:buNone/>
            </a:pPr>
            <a:r>
              <a:rPr lang="en-US" dirty="0"/>
              <a:t>	</a:t>
            </a:r>
            <a:r>
              <a:rPr lang="en-US" dirty="0" smtClean="0"/>
              <a:t>is also Ignored</a:t>
            </a:r>
          </a:p>
          <a:p>
            <a:pPr marL="393192" lvl="1" indent="0">
              <a:buNone/>
            </a:pPr>
            <a:r>
              <a:rPr lang="en-US" dirty="0" smtClean="0"/>
              <a:t>--&gt;</a:t>
            </a:r>
          </a:p>
          <a:p>
            <a:pPr lvl="1"/>
            <a:r>
              <a:rPr lang="en-US" dirty="0" smtClean="0"/>
              <a:t>Homework needs to be formatted with comments</a:t>
            </a:r>
          </a:p>
          <a:p>
            <a:pPr marL="393192" lvl="1" indent="0">
              <a:buNone/>
            </a:pPr>
            <a:r>
              <a:rPr lang="en-US" dirty="0"/>
              <a:t>&lt;!--</a:t>
            </a:r>
          </a:p>
          <a:p>
            <a:pPr marL="393192" lvl="1" indent="0">
              <a:buNone/>
            </a:pPr>
            <a:r>
              <a:rPr lang="en-US" dirty="0" smtClean="0"/>
              <a:t>Name</a:t>
            </a:r>
            <a:endParaRPr lang="en-US" dirty="0"/>
          </a:p>
          <a:p>
            <a:pPr marL="393192" lvl="1" indent="0">
              <a:buNone/>
            </a:pPr>
            <a:r>
              <a:rPr lang="en-US" dirty="0" smtClean="0"/>
              <a:t>Tutorial #, </a:t>
            </a:r>
            <a:r>
              <a:rPr lang="en-US" dirty="0"/>
              <a:t>Case Problem </a:t>
            </a:r>
            <a:r>
              <a:rPr lang="en-US" dirty="0" smtClean="0"/>
              <a:t>#</a:t>
            </a:r>
            <a:endParaRPr lang="en-US" dirty="0"/>
          </a:p>
          <a:p>
            <a:pPr marL="393192" lvl="1" indent="0">
              <a:buNone/>
            </a:pPr>
            <a:r>
              <a:rPr lang="en-US" dirty="0" smtClean="0"/>
              <a:t>Date</a:t>
            </a:r>
            <a:endParaRPr lang="en-US" dirty="0"/>
          </a:p>
          <a:p>
            <a:pPr marL="393192" lvl="1" indent="0">
              <a:buNone/>
            </a:pPr>
            <a:r>
              <a:rPr lang="en-US" dirty="0"/>
              <a:t>--&gt;</a:t>
            </a:r>
            <a:endParaRPr lang="en-US" dirty="0" smtClean="0"/>
          </a:p>
          <a:p>
            <a:pPr marL="393192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44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/>
              <a:t>More Tags – Heading Style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Important code can be marked with headings</a:t>
            </a:r>
          </a:p>
          <a:p>
            <a:r>
              <a:rPr lang="en-US" dirty="0" smtClean="0"/>
              <a:t>Format is &lt;</a:t>
            </a:r>
            <a:r>
              <a:rPr lang="en-US" dirty="0" err="1" smtClean="0"/>
              <a:t>hn</a:t>
            </a:r>
            <a:r>
              <a:rPr lang="en-US" dirty="0" smtClean="0"/>
              <a:t>&gt;content&lt;/</a:t>
            </a:r>
            <a:r>
              <a:rPr lang="en-US" dirty="0" err="1" smtClean="0"/>
              <a:t>hn</a:t>
            </a:r>
            <a:r>
              <a:rPr lang="en-US" dirty="0" smtClean="0"/>
              <a:t>&gt; where n is a value of 1 through 6 where 1 is the biggest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642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b="1" dirty="0" smtClean="0"/>
              <a:t>Heading - 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Modify your first page. Add:</a:t>
            </a:r>
            <a:endParaRPr lang="en-US" dirty="0"/>
          </a:p>
          <a:p>
            <a:pPr marL="393192" lvl="1" indent="0">
              <a:buNone/>
            </a:pPr>
            <a:r>
              <a:rPr lang="en-US" dirty="0" smtClean="0"/>
              <a:t>&lt;h1&gt; Title&lt;/h1&gt;</a:t>
            </a:r>
          </a:p>
          <a:p>
            <a:pPr marL="393192" lvl="1" indent="0">
              <a:buNone/>
            </a:pPr>
            <a:r>
              <a:rPr lang="en-US" dirty="0" smtClean="0"/>
              <a:t>&lt;h2&gt;Name&lt;/h2&gt;</a:t>
            </a:r>
          </a:p>
          <a:p>
            <a:pPr marL="393192" lvl="1" indent="0">
              <a:buNone/>
            </a:pPr>
            <a:r>
              <a:rPr lang="en-US" dirty="0" smtClean="0"/>
              <a:t>&lt;h3&gt;Age&lt;/h3&gt;</a:t>
            </a:r>
          </a:p>
          <a:p>
            <a:pPr marL="393192" lvl="1" indent="0">
              <a:buNone/>
            </a:pPr>
            <a:r>
              <a:rPr lang="en-US" dirty="0" smtClean="0"/>
              <a:t>&lt;h4&gt;Home town&lt;/h4&gt;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8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More Tags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Paragraph tag </a:t>
            </a:r>
          </a:p>
          <a:p>
            <a:pPr lvl="1"/>
            <a:r>
              <a:rPr lang="en-US" dirty="0" smtClean="0"/>
              <a:t>Identifies paragraph of texts </a:t>
            </a:r>
          </a:p>
          <a:p>
            <a:pPr lvl="1"/>
            <a:r>
              <a:rPr lang="en-US" dirty="0" smtClean="0"/>
              <a:t>&lt;p&gt;content&lt;/p&gt;</a:t>
            </a:r>
          </a:p>
          <a:p>
            <a:r>
              <a:rPr lang="en-US" dirty="0" smtClean="0"/>
              <a:t>Strong Tag</a:t>
            </a:r>
          </a:p>
          <a:p>
            <a:pPr lvl="1"/>
            <a:r>
              <a:rPr lang="en-US" dirty="0" smtClean="0"/>
              <a:t>Makes text Bold</a:t>
            </a:r>
          </a:p>
          <a:p>
            <a:pPr lvl="1"/>
            <a:r>
              <a:rPr lang="en-US" dirty="0" smtClean="0"/>
              <a:t>&lt;strong&gt;content&lt;/strong&gt;</a:t>
            </a:r>
          </a:p>
          <a:p>
            <a:r>
              <a:rPr lang="en-US" dirty="0" err="1" smtClean="0"/>
              <a:t>Em</a:t>
            </a:r>
            <a:r>
              <a:rPr lang="en-US" dirty="0" smtClean="0"/>
              <a:t> Tag</a:t>
            </a:r>
          </a:p>
          <a:p>
            <a:pPr lvl="1"/>
            <a:r>
              <a:rPr lang="en-US" dirty="0" smtClean="0"/>
              <a:t>Makes text in italics</a:t>
            </a:r>
          </a:p>
          <a:p>
            <a:pPr lvl="1"/>
            <a:r>
              <a:rPr lang="en-US" dirty="0" smtClean="0"/>
              <a:t>&lt;</a:t>
            </a:r>
            <a:r>
              <a:rPr lang="en-US" dirty="0" err="1" smtClean="0"/>
              <a:t>em</a:t>
            </a:r>
            <a:r>
              <a:rPr lang="en-US" dirty="0" smtClean="0"/>
              <a:t>&gt;content&lt;/</a:t>
            </a:r>
            <a:r>
              <a:rPr lang="en-US" dirty="0" err="1" smtClean="0"/>
              <a:t>em</a:t>
            </a:r>
            <a:r>
              <a:rPr lang="en-US" dirty="0" smtClean="0"/>
              <a:t>&gt;</a:t>
            </a:r>
          </a:p>
          <a:p>
            <a:r>
              <a:rPr lang="en-US" dirty="0" err="1" smtClean="0"/>
              <a:t>Em</a:t>
            </a:r>
            <a:r>
              <a:rPr lang="en-US" dirty="0" smtClean="0"/>
              <a:t> and Strong effects can also be done with CSS</a:t>
            </a:r>
          </a:p>
        </p:txBody>
      </p:sp>
    </p:spTree>
    <p:extLst>
      <p:ext uri="{BB962C8B-B14F-4D97-AF65-F5344CB8AC3E}">
        <p14:creationId xmlns:p14="http://schemas.microsoft.com/office/powerpoint/2010/main" val="174058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there multiple tags formatting content it is important to properly nest the tags</a:t>
            </a:r>
          </a:p>
          <a:p>
            <a:r>
              <a:rPr lang="en-US" dirty="0" smtClean="0"/>
              <a:t>Two or more effects can be nested like:</a:t>
            </a:r>
          </a:p>
          <a:p>
            <a:pPr marL="393192" lvl="1" indent="0">
              <a:buNone/>
            </a:pPr>
            <a:r>
              <a:rPr lang="en-US" dirty="0" smtClean="0"/>
              <a:t>&lt;tag1&gt;&lt;tag2&gt;content&lt;/tag2&gt;&lt;/tag1&gt;</a:t>
            </a:r>
          </a:p>
          <a:p>
            <a:pPr marL="393192" lvl="1" indent="0">
              <a:buNone/>
            </a:pPr>
            <a:endParaRPr lang="en-US" dirty="0" smtClean="0"/>
          </a:p>
          <a:p>
            <a:pPr marL="393192" lvl="1" indent="0">
              <a:buNone/>
            </a:pPr>
            <a:r>
              <a:rPr lang="en-US" dirty="0" smtClean="0"/>
              <a:t>Example:</a:t>
            </a:r>
            <a:endParaRPr lang="en-US" dirty="0"/>
          </a:p>
          <a:p>
            <a:pPr marL="393192" lvl="1" indent="0">
              <a:buNone/>
            </a:pPr>
            <a:r>
              <a:rPr lang="en-US" dirty="0" smtClean="0"/>
              <a:t>&lt;p&gt; My name is &lt;strong&gt;Matt&lt;/strong&gt; and my favorite color is &lt;</a:t>
            </a:r>
            <a:r>
              <a:rPr lang="en-US" dirty="0" err="1" smtClean="0"/>
              <a:t>em</a:t>
            </a:r>
            <a:r>
              <a:rPr lang="en-US" dirty="0" smtClean="0"/>
              <a:t>&gt;blue&lt;/</a:t>
            </a:r>
            <a:r>
              <a:rPr lang="en-US" dirty="0" err="1" smtClean="0"/>
              <a:t>em</a:t>
            </a:r>
            <a:r>
              <a:rPr lang="en-US" dirty="0" smtClean="0"/>
              <a:t>&gt;&lt;/p&gt;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1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More Tags – Special Characters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Some characters can not be read by the browser in html. Since &lt;&gt; are used in tags how would you display it on the screen?</a:t>
            </a:r>
          </a:p>
          <a:p>
            <a:r>
              <a:rPr lang="en-US" dirty="0" smtClean="0"/>
              <a:t>Special Characters can handle this. Format:</a:t>
            </a:r>
          </a:p>
          <a:p>
            <a:pPr marL="393192" lvl="1" indent="0">
              <a:buNone/>
            </a:pPr>
            <a:r>
              <a:rPr lang="en-US" dirty="0" smtClean="0"/>
              <a:t>&amp;name;  or &amp;#number;</a:t>
            </a:r>
          </a:p>
          <a:p>
            <a:pPr marL="393192" lvl="1" indent="0">
              <a:buNone/>
            </a:pPr>
            <a:r>
              <a:rPr lang="en-US" dirty="0" smtClean="0"/>
              <a:t>Where name or number are set values. </a:t>
            </a:r>
          </a:p>
          <a:p>
            <a:r>
              <a:rPr lang="en-US" dirty="0" smtClean="0"/>
              <a:t>See page 23 for a full list.</a:t>
            </a:r>
          </a:p>
          <a:p>
            <a:r>
              <a:rPr lang="en-US" dirty="0" smtClean="0"/>
              <a:t>Less than is &amp;</a:t>
            </a:r>
            <a:r>
              <a:rPr lang="en-US" dirty="0" err="1" smtClean="0"/>
              <a:t>lt</a:t>
            </a:r>
            <a:r>
              <a:rPr lang="en-US" dirty="0" smtClean="0"/>
              <a:t>; or &amp;#60;</a:t>
            </a:r>
          </a:p>
          <a:p>
            <a:pPr marL="393192" lvl="1" indent="0">
              <a:buNone/>
            </a:pPr>
            <a:endParaRPr lang="en-US" dirty="0"/>
          </a:p>
          <a:p>
            <a:pPr marL="393192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804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559" y="152400"/>
            <a:ext cx="7509641" cy="1143000"/>
          </a:xfrm>
        </p:spPr>
        <p:txBody>
          <a:bodyPr/>
          <a:lstStyle/>
          <a:p>
            <a:r>
              <a:rPr lang="en-US" b="1" dirty="0" smtClean="0"/>
              <a:t>More Tags - 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Modify your first web page</a:t>
            </a:r>
          </a:p>
          <a:p>
            <a:r>
              <a:rPr lang="en-US" dirty="0" smtClean="0"/>
              <a:t>Add a paragraph that says:</a:t>
            </a:r>
          </a:p>
          <a:p>
            <a:pPr marL="393192" lvl="1" indent="0">
              <a:buNone/>
            </a:pPr>
            <a:r>
              <a:rPr lang="en-US" dirty="0" smtClean="0"/>
              <a:t>“My name is </a:t>
            </a:r>
            <a:r>
              <a:rPr lang="en-US" b="1" dirty="0" smtClean="0"/>
              <a:t>Matt</a:t>
            </a:r>
            <a:r>
              <a:rPr lang="en-US" dirty="0" smtClean="0"/>
              <a:t> and my favorite color is </a:t>
            </a:r>
            <a:r>
              <a:rPr lang="en-US" i="1" dirty="0" smtClean="0"/>
              <a:t>Blue</a:t>
            </a:r>
            <a:r>
              <a:rPr lang="en-US" dirty="0" smtClean="0"/>
              <a:t>.</a:t>
            </a:r>
          </a:p>
          <a:p>
            <a:pPr marL="393192" lvl="1" indent="0">
              <a:buNone/>
            </a:pPr>
            <a:r>
              <a:rPr lang="en-US" dirty="0" smtClean="0"/>
              <a:t>7 is &lt; </a:t>
            </a:r>
            <a:r>
              <a:rPr lang="en-US" b="1" i="1" dirty="0" smtClean="0"/>
              <a:t>10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Wrap your name with strong and your pet with </a:t>
            </a:r>
            <a:r>
              <a:rPr lang="en-US" dirty="0" err="1" smtClean="0"/>
              <a:t>em</a:t>
            </a:r>
            <a:r>
              <a:rPr lang="en-US" dirty="0" smtClean="0"/>
              <a:t> tags</a:t>
            </a:r>
          </a:p>
          <a:p>
            <a:r>
              <a:rPr lang="en-US" dirty="0" smtClean="0"/>
              <a:t>Use the Less Than Special Character</a:t>
            </a:r>
          </a:p>
          <a:p>
            <a:r>
              <a:rPr lang="en-US" dirty="0" smtClean="0"/>
              <a:t>Make 10 bold and italics (nested tags)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99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Images are displayed on the webpage using the &lt;</a:t>
            </a:r>
            <a:r>
              <a:rPr lang="en-US" dirty="0" err="1" smtClean="0"/>
              <a:t>img</a:t>
            </a:r>
            <a:r>
              <a:rPr lang="en-US" dirty="0" smtClean="0"/>
              <a:t>/&gt; tag</a:t>
            </a:r>
          </a:p>
          <a:p>
            <a:r>
              <a:rPr lang="en-US" dirty="0" smtClean="0"/>
              <a:t>This tag is a self closing tag (the book calls it an empty element tag)</a:t>
            </a:r>
          </a:p>
          <a:p>
            <a:r>
              <a:rPr lang="en-US" dirty="0" smtClean="0"/>
              <a:t>Image tags require </a:t>
            </a:r>
            <a:r>
              <a:rPr lang="en-US" b="1" dirty="0" smtClean="0"/>
              <a:t>attributes</a:t>
            </a:r>
            <a:r>
              <a:rPr lang="en-US" dirty="0" smtClean="0"/>
              <a:t> to work correctly</a:t>
            </a:r>
          </a:p>
          <a:p>
            <a:r>
              <a:rPr lang="en-US" dirty="0" smtClean="0"/>
              <a:t>Attributes are modifiers to a tag put inside the open tag with the format of attribute=“value”</a:t>
            </a:r>
          </a:p>
          <a:p>
            <a:r>
              <a:rPr lang="en-US" dirty="0" smtClean="0"/>
              <a:t>For </a:t>
            </a:r>
            <a:r>
              <a:rPr lang="en-US" dirty="0" err="1" smtClean="0"/>
              <a:t>img</a:t>
            </a:r>
            <a:r>
              <a:rPr lang="en-US" dirty="0" smtClean="0"/>
              <a:t> the source of the file is required. This is done with the </a:t>
            </a:r>
            <a:r>
              <a:rPr lang="en-US" dirty="0" err="1" smtClean="0"/>
              <a:t>src</a:t>
            </a:r>
            <a:r>
              <a:rPr lang="en-US" dirty="0" smtClean="0"/>
              <a:t> attribute: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dirty="0" err="1" smtClean="0"/>
              <a:t>src</a:t>
            </a:r>
            <a:r>
              <a:rPr lang="en-US" dirty="0" smtClean="0"/>
              <a:t>=“filename.jpg” /&gt;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96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-26276"/>
            <a:ext cx="8229600" cy="1143000"/>
          </a:xfrm>
        </p:spPr>
        <p:txBody>
          <a:bodyPr/>
          <a:lstStyle/>
          <a:p>
            <a:r>
              <a:rPr lang="en-US" dirty="0" smtClean="0"/>
              <a:t>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alt = “Alternate text”</a:t>
            </a:r>
          </a:p>
          <a:p>
            <a:pPr lvl="2"/>
            <a:r>
              <a:rPr lang="en-US" dirty="0" smtClean="0"/>
              <a:t>Used for when the image can not be found and also for web readers for visually challenged users. </a:t>
            </a:r>
          </a:p>
          <a:p>
            <a:pPr lvl="1"/>
            <a:r>
              <a:rPr lang="en-US" dirty="0" smtClean="0"/>
              <a:t>title</a:t>
            </a:r>
            <a:r>
              <a:rPr lang="en-US" dirty="0"/>
              <a:t>=“title text”</a:t>
            </a:r>
            <a:endParaRPr lang="en-US" dirty="0" smtClean="0"/>
          </a:p>
          <a:p>
            <a:pPr lvl="1"/>
            <a:r>
              <a:rPr lang="en-US" dirty="0"/>
              <a:t>w</a:t>
            </a:r>
            <a:r>
              <a:rPr lang="en-US" dirty="0" smtClean="0"/>
              <a:t>idth = “width value”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eight = “height value”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dirty="0" err="1" smtClean="0"/>
              <a:t>src</a:t>
            </a:r>
            <a:r>
              <a:rPr lang="en-US" dirty="0" smtClean="0"/>
              <a:t>=“filename.jpg”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alt=“Picture of my Puppy”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height=“25px;”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width =“25px;”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title=“My Dog” /&gt;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38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Images -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It is a good practice to have all of your images in a separate folder (typically called images)</a:t>
            </a:r>
          </a:p>
          <a:p>
            <a:r>
              <a:rPr lang="en-US" dirty="0" smtClean="0"/>
              <a:t>If the file name of the image is not in the same folder (locally and on the server) the path needs to be given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dirty="0" err="1" smtClean="0"/>
              <a:t>src</a:t>
            </a:r>
            <a:r>
              <a:rPr lang="en-US" dirty="0" smtClean="0"/>
              <a:t>=“images/picture.jpg” /&gt;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is good practice to size your images before putting them on the web.</a:t>
            </a:r>
          </a:p>
          <a:p>
            <a:r>
              <a:rPr lang="en-US" dirty="0" smtClean="0"/>
              <a:t>It’s good habit to always put the alt attribute in.</a:t>
            </a:r>
          </a:p>
          <a:p>
            <a:pPr marL="393192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394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/>
          <a:lstStyle/>
          <a:p>
            <a:r>
              <a:rPr lang="en-US" b="1" dirty="0" smtClean="0"/>
              <a:t>Images – 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Go to the following link</a:t>
            </a:r>
          </a:p>
          <a:p>
            <a:pPr marL="393192" lvl="1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http://www.dmacc.edu/images/dmacclogo2009.gif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/>
              <a:t>Right click on the image and do save as. Save the image in the same location as your first webpage</a:t>
            </a:r>
          </a:p>
          <a:p>
            <a:r>
              <a:rPr lang="en-US" dirty="0" smtClean="0"/>
              <a:t>Add the image to your page using the </a:t>
            </a:r>
            <a:r>
              <a:rPr lang="en-US" dirty="0" err="1" smtClean="0"/>
              <a:t>img</a:t>
            </a:r>
            <a:r>
              <a:rPr lang="en-US" dirty="0" smtClean="0"/>
              <a:t> tag</a:t>
            </a:r>
          </a:p>
          <a:p>
            <a:r>
              <a:rPr lang="en-US" dirty="0" smtClean="0"/>
              <a:t>Add alt, height, title, and width attributes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70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Creating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types of lists</a:t>
            </a:r>
          </a:p>
          <a:p>
            <a:pPr lvl="1"/>
            <a:r>
              <a:rPr lang="en-US" dirty="0" smtClean="0"/>
              <a:t>Unordered – Normal bulleted list</a:t>
            </a:r>
          </a:p>
          <a:p>
            <a:pPr lvl="1"/>
            <a:r>
              <a:rPr lang="en-US" dirty="0" smtClean="0"/>
              <a:t>Ordered – A list with numbers or letters </a:t>
            </a:r>
          </a:p>
          <a:p>
            <a:pPr lvl="1"/>
            <a:r>
              <a:rPr lang="en-US" dirty="0" smtClean="0"/>
              <a:t>Description – A term/description value pair with the description indented</a:t>
            </a:r>
          </a:p>
          <a:p>
            <a:r>
              <a:rPr lang="en-US" dirty="0" smtClean="0"/>
              <a:t>All three types will have a nested tag describing the list type and the each list item</a:t>
            </a:r>
          </a:p>
          <a:p>
            <a:pPr marL="393192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73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Creating Lists – Unordered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724400" cy="438912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Unordered list  has the </a:t>
            </a:r>
            <a:r>
              <a:rPr lang="en-US" b="1" dirty="0" smtClean="0"/>
              <a:t>&lt;</a:t>
            </a:r>
            <a:r>
              <a:rPr lang="en-US" b="1" dirty="0" err="1" smtClean="0"/>
              <a:t>ul</a:t>
            </a:r>
            <a:r>
              <a:rPr lang="en-US" b="1" dirty="0" smtClean="0"/>
              <a:t>&gt;</a:t>
            </a:r>
            <a:r>
              <a:rPr lang="en-US" dirty="0" smtClean="0"/>
              <a:t> tag for the list and </a:t>
            </a:r>
            <a:r>
              <a:rPr lang="en-US" b="1" dirty="0" smtClean="0"/>
              <a:t>&lt;li&gt;</a:t>
            </a:r>
            <a:r>
              <a:rPr lang="en-US" dirty="0" smtClean="0"/>
              <a:t> for the list items.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ul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&lt;li&gt; Coke &lt;/li&gt;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&lt;li&gt; Pepsi &lt;/li&gt;</a:t>
            </a:r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 err="1" smtClean="0"/>
              <a:t>ul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Lists can be nested as well</a:t>
            </a:r>
          </a:p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ul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	&lt;li&gt; </a:t>
            </a:r>
            <a:r>
              <a:rPr lang="en-US" dirty="0" smtClean="0"/>
              <a:t>Coke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 err="1" smtClean="0"/>
              <a:t>ul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&lt;li</a:t>
            </a:r>
            <a:r>
              <a:rPr lang="en-US" dirty="0"/>
              <a:t>&gt; </a:t>
            </a:r>
            <a:r>
              <a:rPr lang="en-US" dirty="0" smtClean="0"/>
              <a:t>Diet </a:t>
            </a:r>
            <a:r>
              <a:rPr lang="en-US" dirty="0"/>
              <a:t>&lt;/li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 smtClean="0"/>
              <a:t>		&lt;</a:t>
            </a:r>
            <a:r>
              <a:rPr lang="en-US" dirty="0"/>
              <a:t>li&gt; </a:t>
            </a:r>
            <a:r>
              <a:rPr lang="en-US" dirty="0" smtClean="0"/>
              <a:t>Cherry </a:t>
            </a:r>
            <a:r>
              <a:rPr lang="en-US" dirty="0"/>
              <a:t>&lt;/li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&lt;/</a:t>
            </a:r>
            <a:r>
              <a:rPr lang="en-US" dirty="0" err="1" smtClean="0"/>
              <a:t>ul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 smtClean="0"/>
              <a:t>	&lt;/</a:t>
            </a:r>
            <a:r>
              <a:rPr lang="en-US" dirty="0"/>
              <a:t>li&gt;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&lt;/</a:t>
            </a:r>
            <a:r>
              <a:rPr lang="en-US" dirty="0" err="1"/>
              <a:t>ul</a:t>
            </a:r>
            <a:r>
              <a:rPr lang="en-US" dirty="0"/>
              <a:t>&gt;</a:t>
            </a:r>
          </a:p>
          <a:p>
            <a:pPr marL="393192" lvl="1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84318"/>
            <a:ext cx="421395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35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Creating Lists – Ordered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the </a:t>
            </a:r>
            <a:r>
              <a:rPr lang="en-US" b="1" dirty="0" smtClean="0"/>
              <a:t>&lt;</a:t>
            </a:r>
            <a:r>
              <a:rPr lang="en-US" b="1" dirty="0" err="1" smtClean="0"/>
              <a:t>ol</a:t>
            </a:r>
            <a:r>
              <a:rPr lang="en-US" b="1" dirty="0" smtClean="0"/>
              <a:t>&gt;</a:t>
            </a:r>
            <a:r>
              <a:rPr lang="en-US" dirty="0" smtClean="0"/>
              <a:t> tag for the ordered list and the </a:t>
            </a:r>
            <a:r>
              <a:rPr lang="en-US" b="1" dirty="0" smtClean="0"/>
              <a:t>&lt;li&gt;</a:t>
            </a:r>
            <a:r>
              <a:rPr lang="en-US" dirty="0" smtClean="0"/>
              <a:t> tag for the list items</a:t>
            </a:r>
          </a:p>
          <a:p>
            <a:pPr marL="393192" lvl="1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ol</a:t>
            </a:r>
            <a:r>
              <a:rPr lang="en-US" dirty="0" smtClean="0"/>
              <a:t>&gt;</a:t>
            </a:r>
          </a:p>
          <a:p>
            <a:pPr marL="393192" lvl="1" indent="0">
              <a:buNone/>
            </a:pPr>
            <a:r>
              <a:rPr lang="en-US" dirty="0"/>
              <a:t>	</a:t>
            </a:r>
            <a:r>
              <a:rPr lang="en-US" dirty="0" smtClean="0"/>
              <a:t>&lt;li&gt;Open Notepad &lt;/li&gt;</a:t>
            </a:r>
          </a:p>
          <a:p>
            <a:pPr marL="393192" lvl="1" indent="0">
              <a:buNone/>
            </a:pPr>
            <a:r>
              <a:rPr lang="en-US" dirty="0"/>
              <a:t>	</a:t>
            </a:r>
            <a:r>
              <a:rPr lang="en-US" dirty="0" smtClean="0"/>
              <a:t>&lt;li&gt;Create a new page &lt;/li&gt;</a:t>
            </a:r>
          </a:p>
          <a:p>
            <a:pPr marL="393192" lvl="1" indent="0">
              <a:buNone/>
            </a:pPr>
            <a:r>
              <a:rPr lang="en-US" dirty="0" smtClean="0"/>
              <a:t>&lt;/</a:t>
            </a:r>
            <a:r>
              <a:rPr lang="en-US" dirty="0" err="1" smtClean="0"/>
              <a:t>ol</a:t>
            </a:r>
            <a:r>
              <a:rPr lang="en-US" dirty="0" smtClean="0"/>
              <a:t>&gt;</a:t>
            </a:r>
          </a:p>
          <a:p>
            <a:pPr marL="393192" lvl="1" indent="0">
              <a:buNone/>
            </a:pPr>
            <a:endParaRPr lang="en-US" dirty="0"/>
          </a:p>
          <a:p>
            <a:pPr marL="393192" lvl="1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48200"/>
            <a:ext cx="3505200" cy="180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09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Creating Lists – Description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Also called a definition list.</a:t>
            </a:r>
          </a:p>
          <a:p>
            <a:r>
              <a:rPr lang="en-US" dirty="0" smtClean="0"/>
              <a:t>Can be used for a glossary or chronology </a:t>
            </a:r>
          </a:p>
          <a:p>
            <a:r>
              <a:rPr lang="en-US" dirty="0" smtClean="0"/>
              <a:t>Uses the </a:t>
            </a:r>
            <a:r>
              <a:rPr lang="en-US" b="1" dirty="0" smtClean="0"/>
              <a:t>&lt;dl&gt;</a:t>
            </a:r>
            <a:r>
              <a:rPr lang="en-US" dirty="0" smtClean="0"/>
              <a:t> tag for the description list, </a:t>
            </a:r>
            <a:r>
              <a:rPr lang="en-US" b="1" dirty="0" smtClean="0"/>
              <a:t>&lt;</a:t>
            </a:r>
            <a:r>
              <a:rPr lang="en-US" b="1" dirty="0" err="1" smtClean="0"/>
              <a:t>dt</a:t>
            </a:r>
            <a:r>
              <a:rPr lang="en-US" b="1" dirty="0" smtClean="0"/>
              <a:t>&gt;</a:t>
            </a:r>
            <a:r>
              <a:rPr lang="en-US" dirty="0" smtClean="0"/>
              <a:t> for the description term, and the </a:t>
            </a:r>
            <a:r>
              <a:rPr lang="en-US" b="1" dirty="0" smtClean="0"/>
              <a:t>&lt;</a:t>
            </a:r>
            <a:r>
              <a:rPr lang="en-US" b="1" dirty="0" err="1" smtClean="0"/>
              <a:t>dd</a:t>
            </a:r>
            <a:r>
              <a:rPr lang="en-US" b="1" dirty="0" smtClean="0"/>
              <a:t>&gt;</a:t>
            </a:r>
            <a:r>
              <a:rPr lang="en-US" dirty="0" smtClean="0"/>
              <a:t> tag for the description data</a:t>
            </a:r>
          </a:p>
          <a:p>
            <a:pPr marL="393192" lvl="1" indent="0">
              <a:buNone/>
            </a:pPr>
            <a:r>
              <a:rPr lang="en-US" dirty="0" smtClean="0"/>
              <a:t>&lt;dl&gt;</a:t>
            </a:r>
          </a:p>
          <a:p>
            <a:pPr marL="393192" lvl="1" indent="0">
              <a:buNone/>
            </a:pPr>
            <a:r>
              <a:rPr lang="en-US" dirty="0" smtClean="0"/>
              <a:t>	&lt;</a:t>
            </a:r>
            <a:r>
              <a:rPr lang="en-US" dirty="0" err="1" smtClean="0"/>
              <a:t>dt</a:t>
            </a:r>
            <a:r>
              <a:rPr lang="en-US" dirty="0" smtClean="0"/>
              <a:t>&gt;DMACC&lt;/</a:t>
            </a:r>
            <a:r>
              <a:rPr lang="en-US" dirty="0" err="1" smtClean="0"/>
              <a:t>dt</a:t>
            </a:r>
            <a:r>
              <a:rPr lang="en-US" dirty="0" smtClean="0"/>
              <a:t>&gt;</a:t>
            </a:r>
          </a:p>
          <a:p>
            <a:pPr marL="393192" lvl="1" indent="0">
              <a:buNone/>
            </a:pPr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 err="1" smtClean="0"/>
              <a:t>dd</a:t>
            </a:r>
            <a:r>
              <a:rPr lang="en-US" dirty="0" smtClean="0"/>
              <a:t>&gt;Des Moines Area Community College&lt;/</a:t>
            </a:r>
            <a:r>
              <a:rPr lang="en-US" dirty="0" err="1" smtClean="0"/>
              <a:t>dd</a:t>
            </a:r>
            <a:r>
              <a:rPr lang="en-US" dirty="0" smtClean="0"/>
              <a:t>&gt;</a:t>
            </a:r>
            <a:endParaRPr lang="en-US" dirty="0"/>
          </a:p>
          <a:p>
            <a:pPr marL="393192" lvl="1" indent="0">
              <a:buNone/>
            </a:pPr>
            <a:r>
              <a:rPr lang="en-US" dirty="0" smtClean="0"/>
              <a:t>&lt;/dl&gt;</a:t>
            </a:r>
          </a:p>
          <a:p>
            <a:pPr marL="393192" lvl="1" indent="0">
              <a:buNone/>
            </a:pPr>
            <a:r>
              <a:rPr lang="en-US" dirty="0" smtClean="0"/>
              <a:t>DMACC</a:t>
            </a:r>
          </a:p>
          <a:p>
            <a:pPr marL="393192" lvl="1" indent="0">
              <a:buNone/>
            </a:pPr>
            <a:r>
              <a:rPr lang="en-US" dirty="0" smtClean="0"/>
              <a:t>	Des </a:t>
            </a:r>
            <a:r>
              <a:rPr lang="en-US" dirty="0"/>
              <a:t>Moines Area Community College</a:t>
            </a:r>
            <a:endParaRPr lang="en-US" dirty="0" smtClean="0"/>
          </a:p>
          <a:p>
            <a:pPr marL="393192" lvl="1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2326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/>
          <a:lstStyle/>
          <a:p>
            <a:r>
              <a:rPr lang="en-US" b="1" dirty="0" smtClean="0"/>
              <a:t>Creating Lists - 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Add an unordered list of multiple drink brands:</a:t>
            </a:r>
          </a:p>
          <a:p>
            <a:pPr lvl="1"/>
            <a:r>
              <a:rPr lang="en-US" dirty="0" smtClean="0"/>
              <a:t>Coke</a:t>
            </a:r>
          </a:p>
          <a:p>
            <a:pPr lvl="1"/>
            <a:r>
              <a:rPr lang="en-US" dirty="0" smtClean="0"/>
              <a:t>Pepsi</a:t>
            </a:r>
          </a:p>
          <a:p>
            <a:r>
              <a:rPr lang="en-US" dirty="0" smtClean="0"/>
              <a:t>Add an ordered list of types of steps: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Open Notepad ++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Create a new webpage</a:t>
            </a:r>
          </a:p>
          <a:p>
            <a:r>
              <a:rPr lang="en-US" dirty="0" smtClean="0"/>
              <a:t>Add a definition list for DMACC:</a:t>
            </a:r>
          </a:p>
          <a:p>
            <a:pPr marL="393192" lvl="1" indent="0">
              <a:buNone/>
            </a:pPr>
            <a:r>
              <a:rPr lang="en-US" dirty="0" smtClean="0"/>
              <a:t>DMACC</a:t>
            </a:r>
          </a:p>
          <a:p>
            <a:pPr marL="393192" lvl="1" indent="0">
              <a:buNone/>
            </a:pPr>
            <a:r>
              <a:rPr lang="en-US" dirty="0" smtClean="0"/>
              <a:t>	Des </a:t>
            </a:r>
            <a:r>
              <a:rPr lang="en-US" dirty="0"/>
              <a:t>Moines Area Community </a:t>
            </a:r>
            <a:r>
              <a:rPr lang="en-US" dirty="0" smtClean="0"/>
              <a:t>College</a:t>
            </a:r>
          </a:p>
          <a:p>
            <a:pPr marL="393192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57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/>
          <a:lstStyle/>
          <a:p>
            <a:r>
              <a:rPr lang="en-US" dirty="0" smtClean="0"/>
              <a:t>More tags- Break and Meta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Break tag &lt;</a:t>
            </a:r>
            <a:r>
              <a:rPr lang="en-US" dirty="0" err="1" smtClean="0"/>
              <a:t>br</a:t>
            </a:r>
            <a:r>
              <a:rPr lang="en-US" dirty="0" smtClean="0"/>
              <a:t> /&gt;</a:t>
            </a:r>
          </a:p>
          <a:p>
            <a:pPr lvl="1"/>
            <a:r>
              <a:rPr lang="en-US" dirty="0" smtClean="0"/>
              <a:t>Adds a blank line</a:t>
            </a:r>
          </a:p>
          <a:p>
            <a:r>
              <a:rPr lang="en-US" dirty="0" smtClean="0"/>
              <a:t>Meta tags</a:t>
            </a:r>
          </a:p>
          <a:p>
            <a:pPr lvl="1"/>
            <a:r>
              <a:rPr lang="en-US" dirty="0" smtClean="0"/>
              <a:t>Used for keywords that describe the page. These elements are not displayed.</a:t>
            </a:r>
          </a:p>
          <a:p>
            <a:pPr lvl="1"/>
            <a:r>
              <a:rPr lang="en-US" dirty="0" smtClean="0"/>
              <a:t>Used by search engines </a:t>
            </a:r>
          </a:p>
          <a:p>
            <a:pPr lvl="1"/>
            <a:r>
              <a:rPr lang="en-US" dirty="0" smtClean="0"/>
              <a:t>Placed in the &lt;head&gt; section</a:t>
            </a:r>
          </a:p>
          <a:p>
            <a:pPr lvl="1"/>
            <a:r>
              <a:rPr lang="en-US" dirty="0" smtClean="0"/>
              <a:t>Has </a:t>
            </a:r>
            <a:r>
              <a:rPr lang="en-US" b="1" dirty="0" smtClean="0"/>
              <a:t>name</a:t>
            </a:r>
            <a:r>
              <a:rPr lang="en-US" dirty="0" smtClean="0"/>
              <a:t> and </a:t>
            </a:r>
            <a:r>
              <a:rPr lang="en-US" b="1" dirty="0" smtClean="0"/>
              <a:t>content</a:t>
            </a:r>
            <a:r>
              <a:rPr lang="en-US" dirty="0" smtClean="0"/>
              <a:t> attributes</a:t>
            </a:r>
          </a:p>
          <a:p>
            <a:pPr marL="393192" lvl="1" indent="0">
              <a:buNone/>
            </a:pPr>
            <a:r>
              <a:rPr lang="en-US" dirty="0" smtClean="0"/>
              <a:t>&lt;head&gt;</a:t>
            </a:r>
          </a:p>
          <a:p>
            <a:pPr marL="393192" lvl="1" indent="0">
              <a:buNone/>
            </a:pPr>
            <a:r>
              <a:rPr lang="en-US" dirty="0"/>
              <a:t>	</a:t>
            </a:r>
            <a:r>
              <a:rPr lang="en-US" dirty="0" smtClean="0"/>
              <a:t>&lt;meta name=“name of category” content=“content data”/&gt;</a:t>
            </a:r>
          </a:p>
          <a:p>
            <a:pPr marL="393192" lvl="1" indent="0">
              <a:buNone/>
            </a:pPr>
            <a:r>
              <a:rPr lang="en-US" dirty="0" smtClean="0"/>
              <a:t>&lt;/head&gt;</a:t>
            </a:r>
          </a:p>
        </p:txBody>
      </p:sp>
    </p:spTree>
    <p:extLst>
      <p:ext uri="{BB962C8B-B14F-4D97-AF65-F5344CB8AC3E}">
        <p14:creationId xmlns:p14="http://schemas.microsoft.com/office/powerpoint/2010/main" val="231546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29600" cy="1143000"/>
          </a:xfrm>
        </p:spPr>
        <p:txBody>
          <a:bodyPr/>
          <a:lstStyle/>
          <a:p>
            <a:r>
              <a:rPr lang="en-US" dirty="0" smtClean="0"/>
              <a:t>Meta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dirty="0" smtClean="0"/>
              <a:t>Names</a:t>
            </a:r>
          </a:p>
          <a:p>
            <a:pPr lvl="1"/>
            <a:r>
              <a:rPr lang="en-US" dirty="0" smtClean="0"/>
              <a:t>Keywords</a:t>
            </a:r>
          </a:p>
          <a:p>
            <a:pPr lvl="1"/>
            <a:r>
              <a:rPr lang="en-US" dirty="0" smtClean="0"/>
              <a:t>Description</a:t>
            </a:r>
          </a:p>
          <a:p>
            <a:pPr lvl="1"/>
            <a:r>
              <a:rPr lang="en-US" dirty="0" smtClean="0"/>
              <a:t>Author</a:t>
            </a:r>
          </a:p>
          <a:p>
            <a:pPr lvl="1"/>
            <a:r>
              <a:rPr lang="en-US" dirty="0" smtClean="0"/>
              <a:t>Copy write</a:t>
            </a:r>
          </a:p>
          <a:p>
            <a:pPr marL="0" indent="0">
              <a:buNone/>
            </a:pPr>
            <a:r>
              <a:rPr lang="en-US" dirty="0" smtClean="0"/>
              <a:t>&lt;meta name=“keywords” content=“Puppies, Iowa, HTML”/&gt;</a:t>
            </a:r>
          </a:p>
          <a:p>
            <a:pPr marL="0" indent="0">
              <a:buNone/>
            </a:pPr>
            <a:r>
              <a:rPr lang="en-US" dirty="0" smtClean="0"/>
              <a:t>&lt;meta name=“author” content=“Matt Hall” /&gt;</a:t>
            </a:r>
          </a:p>
          <a:p>
            <a:pPr marL="0" indent="0">
              <a:buNone/>
            </a:pPr>
            <a:r>
              <a:rPr lang="en-US" dirty="0" smtClean="0"/>
              <a:t>&lt;meta name=“description” content=“This is my website about puppies, </a:t>
            </a:r>
            <a:r>
              <a:rPr lang="en-US" dirty="0"/>
              <a:t>I</a:t>
            </a:r>
            <a:r>
              <a:rPr lang="en-US" dirty="0" smtClean="0"/>
              <a:t>owa, and html” /&gt;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Validating the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 does not have a compiler like other languages</a:t>
            </a:r>
          </a:p>
          <a:p>
            <a:r>
              <a:rPr lang="en-US" dirty="0" smtClean="0"/>
              <a:t>Validators can alert of possible errors and things that do not conform to the standards</a:t>
            </a:r>
          </a:p>
          <a:p>
            <a:r>
              <a:rPr lang="en-US" dirty="0" smtClean="0"/>
              <a:t>Website:</a:t>
            </a:r>
          </a:p>
          <a:p>
            <a:pPr marL="393192" lvl="1" indent="0">
              <a:buNone/>
            </a:pPr>
            <a:r>
              <a:rPr lang="en-US" dirty="0">
                <a:hlinkClick r:id="rId2"/>
              </a:rPr>
              <a:t>http://validator.w3.org/</a:t>
            </a:r>
            <a:endParaRPr lang="en-US" dirty="0"/>
          </a:p>
          <a:p>
            <a:r>
              <a:rPr lang="en-US" dirty="0" smtClean="0"/>
              <a:t>Can paste in code, upload a file, or point it to a URL</a:t>
            </a:r>
          </a:p>
        </p:txBody>
      </p:sp>
    </p:spTree>
    <p:extLst>
      <p:ext uri="{BB962C8B-B14F-4D97-AF65-F5344CB8AC3E}">
        <p14:creationId xmlns:p14="http://schemas.microsoft.com/office/powerpoint/2010/main" val="337122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2681</TotalTime>
  <Words>1525</Words>
  <Application>Microsoft Office PowerPoint</Application>
  <PresentationFormat>On-screen Show (4:3)</PresentationFormat>
  <Paragraphs>259</Paragraphs>
  <Slides>30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Flow</vt:lpstr>
      <vt:lpstr>WDV 101 Intro to Website Development</vt:lpstr>
      <vt:lpstr>HTML, XHTML, and CSS</vt:lpstr>
      <vt:lpstr>Webpage Structure</vt:lpstr>
      <vt:lpstr>Webpage Structure - Doctype</vt:lpstr>
      <vt:lpstr>Webpage Structure - Head</vt:lpstr>
      <vt:lpstr>Webpage Structure - Body</vt:lpstr>
      <vt:lpstr>Building a Webpage - Lab </vt:lpstr>
      <vt:lpstr>IDEs</vt:lpstr>
      <vt:lpstr>LAB - Notepad ++ </vt:lpstr>
      <vt:lpstr>Building a Webpage – On the Web</vt:lpstr>
      <vt:lpstr>Server Case Sensitivity</vt:lpstr>
      <vt:lpstr>More Tags – Comment Tag</vt:lpstr>
      <vt:lpstr>More Tags – Heading Style</vt:lpstr>
      <vt:lpstr>Heading - Lab</vt:lpstr>
      <vt:lpstr>More Tags </vt:lpstr>
      <vt:lpstr>Nested tags</vt:lpstr>
      <vt:lpstr>More Tags – Special Characters</vt:lpstr>
      <vt:lpstr>More Tags - Lab</vt:lpstr>
      <vt:lpstr>Images</vt:lpstr>
      <vt:lpstr>Images</vt:lpstr>
      <vt:lpstr>Images - Organization</vt:lpstr>
      <vt:lpstr>Images – Lab</vt:lpstr>
      <vt:lpstr>Creating Lists</vt:lpstr>
      <vt:lpstr>Creating Lists – Unordered List</vt:lpstr>
      <vt:lpstr>Creating Lists – Ordered List</vt:lpstr>
      <vt:lpstr>Creating Lists – Description List</vt:lpstr>
      <vt:lpstr>Creating Lists - Lab</vt:lpstr>
      <vt:lpstr>More tags- Break and Meta</vt:lpstr>
      <vt:lpstr>Meta</vt:lpstr>
      <vt:lpstr>Validating the Code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204 Intro to Website Development</dc:title>
  <dc:creator>Matt</dc:creator>
  <cp:lastModifiedBy>Larry</cp:lastModifiedBy>
  <cp:revision>129</cp:revision>
  <dcterms:created xsi:type="dcterms:W3CDTF">2013-05-19T20:14:00Z</dcterms:created>
  <dcterms:modified xsi:type="dcterms:W3CDTF">2014-01-15T16:24:48Z</dcterms:modified>
</cp:coreProperties>
</file>